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51" r:id="rId1"/>
  </p:sldMasterIdLst>
  <p:notesMasterIdLst>
    <p:notesMasterId r:id="rId39"/>
  </p:notesMasterIdLst>
  <p:sldIdLst>
    <p:sldId id="256" r:id="rId2"/>
    <p:sldId id="257" r:id="rId3"/>
    <p:sldId id="258" r:id="rId4"/>
    <p:sldId id="299" r:id="rId5"/>
    <p:sldId id="259" r:id="rId6"/>
    <p:sldId id="260" r:id="rId7"/>
    <p:sldId id="272" r:id="rId8"/>
    <p:sldId id="261" r:id="rId9"/>
    <p:sldId id="267" r:id="rId10"/>
    <p:sldId id="273" r:id="rId11"/>
    <p:sldId id="262" r:id="rId12"/>
    <p:sldId id="274" r:id="rId13"/>
    <p:sldId id="275" r:id="rId14"/>
    <p:sldId id="276" r:id="rId15"/>
    <p:sldId id="278" r:id="rId16"/>
    <p:sldId id="280" r:id="rId17"/>
    <p:sldId id="279" r:id="rId18"/>
    <p:sldId id="277" r:id="rId19"/>
    <p:sldId id="282" r:id="rId20"/>
    <p:sldId id="281" r:id="rId21"/>
    <p:sldId id="283" r:id="rId22"/>
    <p:sldId id="298" r:id="rId23"/>
    <p:sldId id="284" r:id="rId24"/>
    <p:sldId id="286" r:id="rId25"/>
    <p:sldId id="300" r:id="rId26"/>
    <p:sldId id="301" r:id="rId27"/>
    <p:sldId id="302" r:id="rId28"/>
    <p:sldId id="303" r:id="rId29"/>
    <p:sldId id="304" r:id="rId30"/>
    <p:sldId id="313" r:id="rId31"/>
    <p:sldId id="312" r:id="rId32"/>
    <p:sldId id="311" r:id="rId33"/>
    <p:sldId id="310" r:id="rId34"/>
    <p:sldId id="309" r:id="rId35"/>
    <p:sldId id="308" r:id="rId36"/>
    <p:sldId id="305" r:id="rId37"/>
    <p:sldId id="264"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7"/>
    <p:restoredTop sz="94706"/>
  </p:normalViewPr>
  <p:slideViewPr>
    <p:cSldViewPr snapToGrid="0">
      <p:cViewPr varScale="1">
        <p:scale>
          <a:sx n="149" d="100"/>
          <a:sy n="149" d="100"/>
        </p:scale>
        <p:origin x="5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B28AF7E2-61B2-087E-90DA-B5EDDCCF3FBD}"/>
            </a:ext>
          </a:extLst>
        </p:cNvPr>
        <p:cNvGrpSpPr/>
        <p:nvPr/>
      </p:nvGrpSpPr>
      <p:grpSpPr>
        <a:xfrm>
          <a:off x="0" y="0"/>
          <a:ext cx="0" cy="0"/>
          <a:chOff x="0" y="0"/>
          <a:chExt cx="0" cy="0"/>
        </a:xfrm>
      </p:grpSpPr>
      <p:sp>
        <p:nvSpPr>
          <p:cNvPr id="85" name="Google Shape;85;g23913bf323_0_43:notes">
            <a:extLst>
              <a:ext uri="{FF2B5EF4-FFF2-40B4-BE49-F238E27FC236}">
                <a16:creationId xmlns:a16="http://schemas.microsoft.com/office/drawing/2014/main" id="{24E59468-3810-CC82-0512-16450DA91D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3913bf323_0_43:notes">
            <a:extLst>
              <a:ext uri="{FF2B5EF4-FFF2-40B4-BE49-F238E27FC236}">
                <a16:creationId xmlns:a16="http://schemas.microsoft.com/office/drawing/2014/main" id="{162FA611-01F3-B402-E109-84B3F638F8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970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913bf32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3ACC0DC0-D012-895A-93C4-CED9BA96670E}"/>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D614DD60-0B41-A0AF-2519-3AFBFEBB6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04E12E22-9165-BCAA-921A-FACFAA7385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192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BD2C8CFE-90F5-1366-079F-7303F28D52EF}"/>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247B7A1D-E2EC-38AC-4F93-3ED7D3EE0F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8522A587-5831-34DA-CE92-F0B1D0EEB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143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86ED0A94-4C85-CEB3-8255-7AA5EFE1BA24}"/>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4C4A051B-0F9F-22C1-FC1F-E29294A6B0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B9C5B25F-34BC-59F6-FE08-682CBDD898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407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C52DB87B-9162-65B6-0B0F-AFCDAC6FA122}"/>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C2DA6480-C4A3-88B6-CB81-A2D238218F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218BD8AD-0847-FB17-C263-E0A3AB6881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342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0731BDCE-B187-3C8C-F0D4-6A32CCC33BB5}"/>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2E856569-1867-772D-D7A3-B963AD6F98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CAB48CC4-3BBC-319F-91A2-64001BCFD8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329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8C608A2B-B434-0BF8-C4C8-6AFE85FFF92D}"/>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DA812612-B2B0-EEEC-B6FC-F45D0A68A3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42B38F55-384B-91B2-F3CC-A9C2C701AA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59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CC2F19E5-D6AE-FDA7-D439-AA944F7ECF4C}"/>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D1E22267-2519-4C6A-DFC1-2AA0FC320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CDB3FA5D-D45F-3B79-8C79-798FB7DF43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243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5AE64EFE-5E14-4232-AEC3-7E05B0735F5D}"/>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8C211791-0218-33BD-128D-3912DB030C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8F9740B1-03A4-688A-62C0-33A53DBA31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092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3913bf3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3913bf3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0CCD23A1-89F5-7B34-3D19-C2E33174A747}"/>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D6C3B78C-89B0-4685-169E-1122DD4E9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3C387B85-3E1C-0165-B88F-475C8C6FC1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943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CF2BC958-9BE2-C837-F910-C70E35000D4A}"/>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A1CEE664-7A65-EFF5-5726-C0D4CD5C4E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FB709FA-ABA1-D9E6-CCBC-988155C8A0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231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7B581684-52D9-975E-F7BE-4AAC4E5BA98D}"/>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1FD0F185-076D-596A-1D62-FA5AA9800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FEC6CD85-AAE2-00E7-9AB4-087907E775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088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24BE3107-F293-73AE-7848-F96F3C64137D}"/>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2A307F5E-E6C8-0A01-E63C-A9A619D01B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1B6D314E-9F98-C4E1-0801-900B486D95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634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BCFB154-0171-9A8D-BFE8-968977444B98}"/>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D1952C16-B368-5E75-9A41-D3B4D17D7F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F38A67C3-E4EF-7EF1-1E18-998520A923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237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303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55805A19-FCD3-151A-79F2-C7C450784224}"/>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C28AD977-6C35-32EA-4638-D2935199E4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B10075CA-6ADC-1FDD-2CD1-2CA71513D8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829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2471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933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254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3913bf32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3913bf32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134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956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4731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509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5781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47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178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913bf32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913bf32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F95DE0C3-A771-974B-EF32-3246C9BD7BE8}"/>
            </a:ext>
          </a:extLst>
        </p:cNvPr>
        <p:cNvGrpSpPr/>
        <p:nvPr/>
      </p:nvGrpSpPr>
      <p:grpSpPr>
        <a:xfrm>
          <a:off x="0" y="0"/>
          <a:ext cx="0" cy="0"/>
          <a:chOff x="0" y="0"/>
          <a:chExt cx="0" cy="0"/>
        </a:xfrm>
      </p:grpSpPr>
      <p:sp>
        <p:nvSpPr>
          <p:cNvPr id="64" name="Google Shape;64;g23913bf323_0_7:notes">
            <a:extLst>
              <a:ext uri="{FF2B5EF4-FFF2-40B4-BE49-F238E27FC236}">
                <a16:creationId xmlns:a16="http://schemas.microsoft.com/office/drawing/2014/main" id="{4551D40D-BAE6-E02D-775A-75F2F3A31F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3913bf323_0_7:notes">
            <a:extLst>
              <a:ext uri="{FF2B5EF4-FFF2-40B4-BE49-F238E27FC236}">
                <a16:creationId xmlns:a16="http://schemas.microsoft.com/office/drawing/2014/main" id="{83CCFC82-E59F-544C-D1B1-D0E0CCFF34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622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913bf3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913bf3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3913bf32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3913bf32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a:extLst>
            <a:ext uri="{FF2B5EF4-FFF2-40B4-BE49-F238E27FC236}">
              <a16:creationId xmlns:a16="http://schemas.microsoft.com/office/drawing/2014/main" id="{718F506B-E78D-6E44-4A91-0DA4B87D9487}"/>
            </a:ext>
          </a:extLst>
        </p:cNvPr>
        <p:cNvGrpSpPr/>
        <p:nvPr/>
      </p:nvGrpSpPr>
      <p:grpSpPr>
        <a:xfrm>
          <a:off x="0" y="0"/>
          <a:ext cx="0" cy="0"/>
          <a:chOff x="0" y="0"/>
          <a:chExt cx="0" cy="0"/>
        </a:xfrm>
      </p:grpSpPr>
      <p:sp>
        <p:nvSpPr>
          <p:cNvPr id="78" name="Google Shape;78;g23913bf323_0_19:notes">
            <a:extLst>
              <a:ext uri="{FF2B5EF4-FFF2-40B4-BE49-F238E27FC236}">
                <a16:creationId xmlns:a16="http://schemas.microsoft.com/office/drawing/2014/main" id="{3269D480-4A1F-B882-41A8-FEA2B747D5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3913bf323_0_19:notes">
            <a:extLst>
              <a:ext uri="{FF2B5EF4-FFF2-40B4-BE49-F238E27FC236}">
                <a16:creationId xmlns:a16="http://schemas.microsoft.com/office/drawing/2014/main" id="{53125CCE-57C7-09BC-F0A4-7C5BB8A889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587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3913bf3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3913bf3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F7174BAA-8F5B-A17F-C93F-F9EC8142F700}"/>
            </a:ext>
          </a:extLst>
        </p:cNvPr>
        <p:cNvGrpSpPr/>
        <p:nvPr/>
      </p:nvGrpSpPr>
      <p:grpSpPr>
        <a:xfrm>
          <a:off x="0" y="0"/>
          <a:ext cx="0" cy="0"/>
          <a:chOff x="0" y="0"/>
          <a:chExt cx="0" cy="0"/>
        </a:xfrm>
      </p:grpSpPr>
      <p:sp>
        <p:nvSpPr>
          <p:cNvPr id="85" name="Google Shape;85;g23913bf323_0_43:notes">
            <a:extLst>
              <a:ext uri="{FF2B5EF4-FFF2-40B4-BE49-F238E27FC236}">
                <a16:creationId xmlns:a16="http://schemas.microsoft.com/office/drawing/2014/main" id="{273D5AE3-CC72-B203-AE3C-3F19563DBC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3913bf323_0_43:notes">
            <a:extLst>
              <a:ext uri="{FF2B5EF4-FFF2-40B4-BE49-F238E27FC236}">
                <a16:creationId xmlns:a16="http://schemas.microsoft.com/office/drawing/2014/main" id="{78C76740-F423-3E02-CD94-6D14BD6B64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237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Date Placeholder 6"/>
          <p:cNvSpPr>
            <a:spLocks noGrp="1"/>
          </p:cNvSpPr>
          <p:nvPr>
            <p:ph type="dt" sz="half" idx="10"/>
          </p:nvPr>
        </p:nvSpPr>
        <p:spPr/>
        <p:txBody>
          <a:bodyPr/>
          <a:lstStyle/>
          <a:p>
            <a:fld id="{840D4453-B94B-284A-8384-F3E8CE6987AB}" type="datetimeFigureOut">
              <a:rPr lang="en-US" smtClean="0"/>
              <a:t>4/10/25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96805776"/>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0D4453-B94B-284A-8384-F3E8CE6987A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4821776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0D4453-B94B-284A-8384-F3E8CE6987AB}" type="datetimeFigureOut">
              <a:rPr lang="en-US" smtClean="0"/>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8386497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67780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0D4453-B94B-284A-8384-F3E8CE6987AB}" type="datetimeFigureOut">
              <a:rPr lang="en-US" smtClean="0"/>
              <a:t>4/10/25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972035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40D4453-B94B-284A-8384-F3E8CE6987AB}" type="datetimeFigureOut">
              <a:rPr lang="en-US" smtClean="0"/>
              <a:t>4/10/25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63510350"/>
      </p:ext>
    </p:extLst>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840D4453-B94B-284A-8384-F3E8CE6987AB}" type="datetimeFigureOut">
              <a:rPr lang="en-US" smtClean="0"/>
              <a:t>4/10/25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7526525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840D4453-B94B-284A-8384-F3E8CE6987AB}" type="datetimeFigureOut">
              <a:rPr lang="en-US" smtClean="0"/>
              <a:t>4/10/25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661132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0D4453-B94B-284A-8384-F3E8CE6987AB}" type="datetimeFigureOut">
              <a:rPr lang="en-US" smtClean="0"/>
              <a:t>4/10/25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41449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0D4453-B94B-284A-8384-F3E8CE6987AB}" type="datetimeFigureOut">
              <a:rPr lang="en-US" smtClean="0"/>
              <a:t>4/10/25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2830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840D4453-B94B-284A-8384-F3E8CE6987AB}" type="datetimeFigureOut">
              <a:rPr lang="en-US" smtClean="0"/>
              <a:t>4/10/25</a:t>
            </a:fld>
            <a:endParaRPr lang="en-US"/>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551563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40D4453-B94B-284A-8384-F3E8CE6987AB}" type="datetimeFigureOut">
              <a:rPr lang="en-US" smtClean="0"/>
              <a:t>4/10/25</a:t>
            </a:fld>
            <a:endParaRPr lang="en-US"/>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592829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840D4453-B94B-284A-8384-F3E8CE6987AB}" type="datetimeFigureOut">
              <a:rPr lang="en-US" smtClean="0"/>
              <a:t>4/10/25</a:t>
            </a:fld>
            <a:endParaRPr lang="en-US"/>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407552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0.jpg"/><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23942" y="741555"/>
            <a:ext cx="4416566" cy="3660389"/>
          </a:xfrm>
          <a:prstGeom prst="rect">
            <a:avLst/>
          </a:prstGeom>
          <a:noFill/>
          <a:ln>
            <a:noFill/>
          </a:ln>
        </p:spPr>
        <p:txBody>
          <a:bodyPr spcFirstLastPara="1" wrap="square" lIns="91425" tIns="91425" rIns="91425" bIns="91425" anchorCtr="0">
            <a:normAutofit/>
          </a:bodyPr>
          <a:lstStyle/>
          <a:p>
            <a:pPr marL="0" lvl="0" indent="0" algn="l" rtl="0">
              <a:spcBef>
                <a:spcPts val="0"/>
              </a:spcBef>
              <a:spcAft>
                <a:spcPts val="0"/>
              </a:spcAft>
              <a:buNone/>
            </a:pPr>
            <a:r>
              <a:rPr lang="en-US" sz="3600">
                <a:solidFill>
                  <a:schemeClr val="tx1"/>
                </a:solidFill>
              </a:rPr>
              <a:t>Ticket Booking System</a:t>
            </a:r>
          </a:p>
        </p:txBody>
      </p:sp>
      <p:sp>
        <p:nvSpPr>
          <p:cNvPr id="60" name="Rectangle 59">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51435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2" name="Rectangle 61">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992" y="0"/>
            <a:ext cx="2411730" cy="51435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Google Shape;55;p13"/>
          <p:cNvSpPr txBox="1">
            <a:spLocks noGrp="1"/>
          </p:cNvSpPr>
          <p:nvPr>
            <p:ph type="subTitle" idx="1"/>
          </p:nvPr>
        </p:nvSpPr>
        <p:spPr>
          <a:xfrm>
            <a:off x="1208689" y="1376855"/>
            <a:ext cx="2112579" cy="2261230"/>
          </a:xfrm>
          <a:prstGeom prst="rect">
            <a:avLst/>
          </a:prstGeom>
        </p:spPr>
        <p:txBody>
          <a:bodyPr spcFirstLastPara="1" lIns="91425" tIns="91425" rIns="91425" bIns="91425" anchor="ctr" anchorCtr="0">
            <a:normAutofit/>
          </a:bodyPr>
          <a:lstStyle/>
          <a:p>
            <a:pPr marL="0" lvl="0" indent="0" algn="r" rtl="0">
              <a:spcBef>
                <a:spcPts val="0"/>
              </a:spcBef>
              <a:spcAft>
                <a:spcPts val="600"/>
              </a:spcAft>
              <a:buNone/>
            </a:pPr>
            <a:r>
              <a:rPr lang="en">
                <a:solidFill>
                  <a:srgbClr val="FFFFFF"/>
                </a:solidFill>
              </a:rPr>
              <a:t>System Analysis, Architecture, and Design</a:t>
            </a:r>
          </a:p>
        </p:txBody>
      </p:sp>
      <p:pic>
        <p:nvPicPr>
          <p:cNvPr id="4" name="Audio 3">
            <a:extLst>
              <a:ext uri="{FF2B5EF4-FFF2-40B4-BE49-F238E27FC236}">
                <a16:creationId xmlns:a16="http://schemas.microsoft.com/office/drawing/2014/main" id="{AA3F033B-23D3-69D3-A7D4-BA894C4EA2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746"/>
    </mc:Choice>
    <mc:Fallback xmlns="">
      <p:transition spd="slow" advTm="8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B5EBD3FF-1B27-BDDE-E1A4-40881D5CAAE2}"/>
            </a:ext>
          </a:extLst>
        </p:cNvPr>
        <p:cNvGrpSpPr/>
        <p:nvPr/>
      </p:nvGrpSpPr>
      <p:grpSpPr>
        <a:xfrm>
          <a:off x="0" y="0"/>
          <a:ext cx="0" cy="0"/>
          <a:chOff x="0" y="0"/>
          <a:chExt cx="0" cy="0"/>
        </a:xfrm>
      </p:grpSpPr>
      <p:sp>
        <p:nvSpPr>
          <p:cNvPr id="88" name="Google Shape;88;p18">
            <a:extLst>
              <a:ext uri="{FF2B5EF4-FFF2-40B4-BE49-F238E27FC236}">
                <a16:creationId xmlns:a16="http://schemas.microsoft.com/office/drawing/2014/main" id="{27419A1B-25F7-640F-EC3F-E44CDDC69BB9}"/>
              </a:ext>
            </a:extLst>
          </p:cNvPr>
          <p:cNvSpPr txBox="1">
            <a:spLocks noGrp="1"/>
          </p:cNvSpPr>
          <p:nvPr>
            <p:ph type="title"/>
          </p:nvPr>
        </p:nvSpPr>
        <p:spPr>
          <a:xfrm>
            <a:off x="311700" y="347981"/>
            <a:ext cx="8520600" cy="4571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Activity Diagram - Booking Process</a:t>
            </a:r>
            <a:endParaRPr/>
          </a:p>
        </p:txBody>
      </p:sp>
      <mc:AlternateContent xmlns:mc="http://schemas.openxmlformats.org/markup-compatibility/2006" xmlns:a14="http://schemas.microsoft.com/office/drawing/2010/main">
        <mc:Choice Requires="a14">
          <p:sp>
            <p:nvSpPr>
              <p:cNvPr id="89" name="Google Shape;89;p18">
                <a:extLst>
                  <a:ext uri="{FF2B5EF4-FFF2-40B4-BE49-F238E27FC236}">
                    <a16:creationId xmlns:a16="http://schemas.microsoft.com/office/drawing/2014/main" id="{2813E4AD-CF73-E38B-223B-38B2CEFA6A16}"/>
                  </a:ext>
                </a:extLst>
              </p:cNvPr>
              <p:cNvSpPr txBox="1">
                <a:spLocks noGrp="1"/>
              </p:cNvSpPr>
              <p:nvPr>
                <p:ph type="body" idx="1"/>
              </p:nvPr>
            </p:nvSpPr>
            <p:spPr>
              <a:xfrm>
                <a:off x="311700" y="853440"/>
                <a:ext cx="8520600" cy="412242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Purpose:</a:t>
                </a:r>
              </a:p>
              <a:p>
                <a:pPr marL="171450" indent="-171450" algn="just">
                  <a:lnSpc>
                    <a:spcPct val="100000"/>
                  </a:lnSpc>
                  <a:spcAft>
                    <a:spcPts val="1600"/>
                  </a:spcAft>
                </a:pPr>
                <a:r>
                  <a:rPr lang="en-US" sz="1400"/>
                  <a:t>Models the step-by-step workflow of booking a ticket.</a:t>
                </a:r>
              </a:p>
              <a:p>
                <a:pPr marL="171450" indent="-171450" algn="just">
                  <a:lnSpc>
                    <a:spcPct val="100000"/>
                  </a:lnSpc>
                  <a:spcAft>
                    <a:spcPts val="1600"/>
                  </a:spcAft>
                </a:pPr>
                <a:r>
                  <a:rPr lang="en-US" sz="1400"/>
                  <a:t>Shows decision points and process flow.</a:t>
                </a:r>
              </a:p>
              <a:p>
                <a:pPr marL="0" lvl="0" indent="0" algn="just" rtl="0">
                  <a:lnSpc>
                    <a:spcPct val="100000"/>
                  </a:lnSpc>
                  <a:spcBef>
                    <a:spcPts val="0"/>
                  </a:spcBef>
                  <a:spcAft>
                    <a:spcPts val="1600"/>
                  </a:spcAft>
                  <a:buNone/>
                </a:pPr>
                <a:r>
                  <a:rPr lang="en-US" sz="1400" b="1"/>
                  <a:t>Flow of Activities:</a:t>
                </a:r>
              </a:p>
              <a:p>
                <a:pPr marL="171450" indent="-171450" algn="just">
                  <a:lnSpc>
                    <a:spcPct val="100000"/>
                  </a:lnSpc>
                  <a:spcAft>
                    <a:spcPts val="1600"/>
                  </a:spcAft>
                </a:pPr>
                <a:r>
                  <a:rPr lang="en-US" sz="1400"/>
                  <a:t> User searches for flights</a:t>
                </a:r>
              </a:p>
              <a:p>
                <a:pPr marL="171450" indent="-171450" algn="just">
                  <a:lnSpc>
                    <a:spcPct val="100000"/>
                  </a:lnSpc>
                  <a:spcAft>
                    <a:spcPts val="1600"/>
                  </a:spcAft>
                </a:pPr>
                <a:r>
                  <a:rPr lang="en-US" sz="1400"/>
                  <a:t> User selects a flight &amp; seat</a:t>
                </a:r>
              </a:p>
              <a:p>
                <a:pPr marL="171450" indent="-171450" algn="just">
                  <a:lnSpc>
                    <a:spcPct val="100000"/>
                  </a:lnSpc>
                  <a:spcAft>
                    <a:spcPts val="1600"/>
                  </a:spcAft>
                </a:pPr>
                <a:r>
                  <a:rPr lang="en-US" sz="1400"/>
                  <a:t> User enters passenger details</a:t>
                </a:r>
              </a:p>
              <a:p>
                <a:pPr marL="171450" indent="-171450" algn="just">
                  <a:lnSpc>
                    <a:spcPct val="100000"/>
                  </a:lnSpc>
                  <a:spcAft>
                    <a:spcPts val="1600"/>
                  </a:spcAft>
                </a:pPr>
                <a:r>
                  <a:rPr lang="en-US" sz="1400"/>
                  <a:t> User makes a payment</a:t>
                </a:r>
              </a:p>
              <a:p>
                <a:pPr marL="171450" indent="-171450" algn="just">
                  <a:lnSpc>
                    <a:spcPct val="100000"/>
                  </a:lnSpc>
                  <a:spcAft>
                    <a:spcPts val="1600"/>
                  </a:spcAft>
                </a:pPr>
                <a:r>
                  <a:rPr lang="en-US" sz="1400"/>
                  <a:t> If successful → Ticket generated &amp; confirmation sent</a:t>
                </a:r>
              </a:p>
              <a:p>
                <a:pPr marL="171450" indent="-171450" algn="just">
                  <a:lnSpc>
                    <a:spcPct val="100000"/>
                  </a:lnSpc>
                  <a:spcAft>
                    <a:spcPts val="1600"/>
                  </a:spcAft>
                </a:pPr>
                <a:r>
                  <a:rPr lang="en-US" sz="1400"/>
                  <a:t> If failed → Show payment failure message</a:t>
                </a:r>
              </a:p>
              <a:p>
                <a:pPr marL="0" lvl="0" indent="0" algn="just" rtl="0">
                  <a:lnSpc>
                    <a:spcPct val="100000"/>
                  </a:lnSpc>
                  <a:spcBef>
                    <a:spcPts val="0"/>
                  </a:spcBef>
                  <a:spcAft>
                    <a:spcPts val="1600"/>
                  </a:spcAft>
                  <a:buNone/>
                </a:pPr>
                <a:endParaRPr lang="en-US" sz="1050" b="1"/>
              </a:p>
              <a:p>
                <a:pPr marL="0" lvl="0" indent="0" algn="just" rtl="0">
                  <a:lnSpc>
                    <a:spcPct val="100000"/>
                  </a:lnSpc>
                  <a:spcBef>
                    <a:spcPts val="0"/>
                  </a:spcBef>
                  <a:spcAft>
                    <a:spcPts val="1600"/>
                  </a:spcAft>
                  <a:buNone/>
                </a:pPr>
                <a:r>
                  <a:rPr lang="en-US" sz="1050" b="1"/>
                  <a:t>Explanation:</a:t>
                </a:r>
              </a:p>
              <a:p>
                <a:pPr marL="0" lvl="0" indent="0" algn="just" rtl="0">
                  <a:lnSpc>
                    <a:spcPct val="100000"/>
                  </a:lnSpc>
                  <a:spcBef>
                    <a:spcPts val="0"/>
                  </a:spcBef>
                  <a:spcAft>
                    <a:spcPts val="1600"/>
                  </a:spcAft>
                  <a:buNone/>
                </a:pPr>
                <a:r>
                  <a:rPr lang="en-US" sz="1050" b="1"/>
                  <a:t>The activity diagram visually represents the flow of actions in booking a ticket.</a:t>
                </a:r>
              </a:p>
              <a:p>
                <a:pPr marL="0" lvl="0" indent="0" algn="just" rtl="0">
                  <a:lnSpc>
                    <a:spcPct val="100000"/>
                  </a:lnSpc>
                  <a:spcBef>
                    <a:spcPts val="0"/>
                  </a:spcBef>
                  <a:spcAft>
                    <a:spcPts val="1600"/>
                  </a:spcAft>
                  <a:buNone/>
                </a:pPr>
                <a:r>
                  <a:rPr lang="en-US" sz="1050" b="1"/>
                  <a:t>It captures decision-making, such as handling successful or failed payments.</a:t>
                </a:r>
              </a:p>
              <a:p>
                <a:pPr marL="0" lvl="0" indent="0" algn="just" rtl="0">
                  <a:lnSpc>
                    <a:spcPct val="100000"/>
                  </a:lnSpc>
                  <a:spcBef>
                    <a:spcPts val="0"/>
                  </a:spcBef>
                  <a:spcAft>
                    <a:spcPts val="1600"/>
                  </a:spcAft>
                  <a:buNone/>
                </a:pPr>
                <a:r>
                  <a:rPr lang="en-US" sz="1050" b="1"/>
                  <a:t>Helps in understanding the user journey.</a:t>
                </a:r>
              </a:p>
              <a:p>
                <a:pPr marL="0" lvl="0" indent="0" algn="just" rtl="0">
                  <a:lnSpc>
                    <a:spcPct val="100000"/>
                  </a:lnSpc>
                  <a:spcBef>
                    <a:spcPts val="0"/>
                  </a:spcBef>
                  <a:spcAft>
                    <a:spcPts val="1600"/>
                  </a:spcAft>
                  <a:buNone/>
                </a:pPr>
                <a:r>
                  <a:rPr lang="en-US" sz="1050" b="1"/>
                  <a:t>Key Theoretical Result: </a:t>
                </a:r>
                <a:r>
                  <a:rPr lang="en-US" sz="1050"/>
                  <a:t>The paper determines that for any uniform multi-commodity flow problem, the max-flow is within an </a:t>
                </a:r>
                <a14:m>
                  <m:oMath xmlns:m="http://schemas.openxmlformats.org/officeDocument/2006/math">
                    <m:r>
                      <a:rPr lang="en-US" sz="1050" b="0" i="1" smtClean="0">
                        <a:latin typeface="Cambria Math" panose="02040503050406030204" pitchFamily="18" charset="0"/>
                      </a:rPr>
                      <m:t>𝑂</m:t>
                    </m:r>
                    <m:d>
                      <m:dPr>
                        <m:ctrlPr>
                          <a:rPr lang="en-US" sz="1050" b="0" i="1" smtClean="0">
                            <a:latin typeface="Cambria Math" panose="02040503050406030204" pitchFamily="18" charset="0"/>
                          </a:rPr>
                        </m:ctrlPr>
                      </m:dPr>
                      <m:e>
                        <m:func>
                          <m:funcPr>
                            <m:ctrlPr>
                              <a:rPr lang="en-US" sz="1050" b="0" i="1" smtClean="0">
                                <a:latin typeface="Cambria Math" panose="02040503050406030204" pitchFamily="18" charset="0"/>
                              </a:rPr>
                            </m:ctrlPr>
                          </m:funcPr>
                          <m:fName>
                            <m:r>
                              <m:rPr>
                                <m:sty m:val="p"/>
                              </m:rPr>
                              <a:rPr lang="en-US" sz="1050" b="0" i="0" smtClean="0">
                                <a:latin typeface="Cambria Math" panose="02040503050406030204" pitchFamily="18" charset="0"/>
                              </a:rPr>
                              <m:t>log</m:t>
                            </m:r>
                          </m:fName>
                          <m:e>
                            <m:r>
                              <a:rPr lang="en-US" sz="1050" b="0" i="1" smtClean="0">
                                <a:latin typeface="Cambria Math" panose="02040503050406030204" pitchFamily="18" charset="0"/>
                              </a:rPr>
                              <m:t>𝑛</m:t>
                            </m:r>
                          </m:e>
                        </m:func>
                      </m:e>
                    </m:d>
                  </m:oMath>
                </a14:m>
                <a:r>
                  <a:rPr lang="en-US" sz="1050"/>
                  <a:t> factor of the mini-cut, and this bound is tight. This result is achieved by analyzing and generalizing the max-flow min-cut relationship through dual problem techniques and distance functions that approximate the optimal cut within logarithmic bounds.   </a:t>
                </a:r>
                <a:endParaRPr sz="1050"/>
              </a:p>
            </p:txBody>
          </p:sp>
        </mc:Choice>
        <mc:Fallback xmlns="">
          <p:sp>
            <p:nvSpPr>
              <p:cNvPr id="89" name="Google Shape;89;p18">
                <a:extLst>
                  <a:ext uri="{FF2B5EF4-FFF2-40B4-BE49-F238E27FC236}">
                    <a16:creationId xmlns:a16="http://schemas.microsoft.com/office/drawing/2014/main" id="{2813E4AD-CF73-E38B-223B-38B2CEFA6A16}"/>
                  </a:ext>
                </a:extLst>
              </p:cNvPr>
              <p:cNvSpPr txBox="1">
                <a:spLocks noGrp="1" noRot="1" noChangeAspect="1" noMove="1" noResize="1" noEditPoints="1" noAdjustHandles="1" noChangeArrowheads="1" noChangeShapeType="1" noTextEdit="1"/>
              </p:cNvSpPr>
              <p:nvPr>
                <p:ph type="body" idx="1"/>
              </p:nvPr>
            </p:nvSpPr>
            <p:spPr>
              <a:xfrm>
                <a:off x="311700" y="853440"/>
                <a:ext cx="8520600" cy="4122420"/>
              </a:xfrm>
              <a:prstGeom prst="rect">
                <a:avLst/>
              </a:prstGeom>
              <a:blipFill>
                <a:blip r:embed="rId5"/>
                <a:stretch>
                  <a:fillRect l="-429" b="-60947"/>
                </a:stretch>
              </a:blipFill>
            </p:spPr>
            <p:txBody>
              <a:bodyPr/>
              <a:lstStyle/>
              <a:p>
                <a:r>
                  <a:rPr lang="en-US">
                    <a:noFill/>
                  </a:rPr>
                  <a:t> </a:t>
                </a:r>
              </a:p>
            </p:txBody>
          </p:sp>
        </mc:Fallback>
      </mc:AlternateContent>
      <p:sp>
        <p:nvSpPr>
          <p:cNvPr id="90" name="Google Shape;90;p18">
            <a:extLst>
              <a:ext uri="{FF2B5EF4-FFF2-40B4-BE49-F238E27FC236}">
                <a16:creationId xmlns:a16="http://schemas.microsoft.com/office/drawing/2014/main" id="{ABCC95A2-4260-511D-827A-E273A4D3CDD8}"/>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Audio 2">
            <a:extLst>
              <a:ext uri="{FF2B5EF4-FFF2-40B4-BE49-F238E27FC236}">
                <a16:creationId xmlns:a16="http://schemas.microsoft.com/office/drawing/2014/main" id="{080E1203-3CBB-4BAA-3445-8E50E3913F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518914442"/>
      </p:ext>
    </p:extLst>
  </p:cSld>
  <p:clrMapOvr>
    <a:masterClrMapping/>
  </p:clrMapOvr>
  <mc:AlternateContent xmlns:mc="http://schemas.openxmlformats.org/markup-compatibility/2006" xmlns:p14="http://schemas.microsoft.com/office/powerpoint/2010/main">
    <mc:Choice Requires="p14">
      <p:transition spd="slow" p14:dur="2000" advTm="23904"/>
    </mc:Choice>
    <mc:Fallback xmlns="">
      <p:transition spd="slow" advTm="23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Explanation</a:t>
            </a:r>
            <a:endParaRPr/>
          </a:p>
        </p:txBody>
      </p:sp>
      <p:sp>
        <p:nvSpPr>
          <p:cNvPr id="96" name="Google Shape;96;p1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800"/>
              <a:t>The activity diagram visually represents the flow of actions in booking a ticket.</a:t>
            </a:r>
          </a:p>
          <a:p>
            <a:pPr marL="0" lvl="0" indent="0" algn="just" rtl="0">
              <a:lnSpc>
                <a:spcPct val="100000"/>
              </a:lnSpc>
              <a:spcBef>
                <a:spcPts val="0"/>
              </a:spcBef>
              <a:spcAft>
                <a:spcPts val="1600"/>
              </a:spcAft>
              <a:buNone/>
            </a:pPr>
            <a:r>
              <a:rPr lang="en-US" sz="1800"/>
              <a:t>It captures decision-making, such as handling successful or failed payments.</a:t>
            </a:r>
          </a:p>
          <a:p>
            <a:pPr marL="0" lvl="0" indent="0" algn="just" rtl="0">
              <a:lnSpc>
                <a:spcPct val="100000"/>
              </a:lnSpc>
              <a:spcBef>
                <a:spcPts val="0"/>
              </a:spcBef>
              <a:spcAft>
                <a:spcPts val="1600"/>
              </a:spcAft>
              <a:buNone/>
            </a:pPr>
            <a:r>
              <a:rPr lang="en-US" sz="1800"/>
              <a:t>Helps in understanding the user journey.</a:t>
            </a:r>
          </a:p>
          <a:p>
            <a:pPr marL="0" lvl="0" indent="0" algn="just" rtl="0">
              <a:spcBef>
                <a:spcPts val="0"/>
              </a:spcBef>
              <a:spcAft>
                <a:spcPts val="1600"/>
              </a:spcAft>
              <a:buNone/>
            </a:pPr>
            <a:endParaRPr/>
          </a:p>
        </p:txBody>
      </p:sp>
      <p:sp>
        <p:nvSpPr>
          <p:cNvPr id="97" name="Google Shape;9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Audio 2">
            <a:extLst>
              <a:ext uri="{FF2B5EF4-FFF2-40B4-BE49-F238E27FC236}">
                <a16:creationId xmlns:a16="http://schemas.microsoft.com/office/drawing/2014/main" id="{546ED1DC-4C29-8F1C-2C46-921479704F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749"/>
    </mc:Choice>
    <mc:Fallback xmlns="">
      <p:transition spd="slow" advTm="13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CAD376FA-0479-8BFE-AF35-0234114BCD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B399BC-4724-C4EA-67AB-4A2A183E6FE9}"/>
              </a:ext>
            </a:extLst>
          </p:cNvPr>
          <p:cNvPicPr>
            <a:picLocks noChangeAspect="1"/>
          </p:cNvPicPr>
          <p:nvPr/>
        </p:nvPicPr>
        <p:blipFill>
          <a:blip r:embed="rId5"/>
          <a:stretch>
            <a:fillRect/>
          </a:stretch>
        </p:blipFill>
        <p:spPr>
          <a:xfrm>
            <a:off x="260498" y="873996"/>
            <a:ext cx="8633223" cy="3835228"/>
          </a:xfrm>
          <a:prstGeom prst="rect">
            <a:avLst/>
          </a:prstGeom>
        </p:spPr>
      </p:pic>
      <p:sp>
        <p:nvSpPr>
          <p:cNvPr id="95" name="Google Shape;95;p19">
            <a:extLst>
              <a:ext uri="{FF2B5EF4-FFF2-40B4-BE49-F238E27FC236}">
                <a16:creationId xmlns:a16="http://schemas.microsoft.com/office/drawing/2014/main" id="{A926150A-5971-D134-4AB7-F0F658461FA2}"/>
              </a:ext>
            </a:extLst>
          </p:cNvPr>
          <p:cNvSpPr txBox="1">
            <a:spLocks noGrp="1"/>
          </p:cNvSpPr>
          <p:nvPr>
            <p:ph type="title"/>
          </p:nvPr>
        </p:nvSpPr>
        <p:spPr>
          <a:xfrm>
            <a:off x="311700" y="190501"/>
            <a:ext cx="8520600" cy="556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Robustness Diagram</a:t>
            </a:r>
            <a:endParaRPr/>
          </a:p>
        </p:txBody>
      </p:sp>
      <p:sp>
        <p:nvSpPr>
          <p:cNvPr id="97" name="Google Shape;97;p19">
            <a:extLst>
              <a:ext uri="{FF2B5EF4-FFF2-40B4-BE49-F238E27FC236}">
                <a16:creationId xmlns:a16="http://schemas.microsoft.com/office/drawing/2014/main" id="{243F432F-14F1-6F72-83A5-6CDC20DB82E3}"/>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5" name="Audio 4">
            <a:extLst>
              <a:ext uri="{FF2B5EF4-FFF2-40B4-BE49-F238E27FC236}">
                <a16:creationId xmlns:a16="http://schemas.microsoft.com/office/drawing/2014/main" id="{D0266F51-7683-70AA-64DB-C5881B394F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62947101"/>
      </p:ext>
    </p:extLst>
  </p:cSld>
  <p:clrMapOvr>
    <a:masterClrMapping/>
  </p:clrMapOvr>
  <mc:AlternateContent xmlns:mc="http://schemas.openxmlformats.org/markup-compatibility/2006" xmlns:p14="http://schemas.microsoft.com/office/powerpoint/2010/main">
    <mc:Choice Requires="p14">
      <p:transition spd="slow" p14:dur="2000" advTm="6133"/>
    </mc:Choice>
    <mc:Fallback xmlns="">
      <p:transition spd="slow" advTm="6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A2A1C4B4-E41B-B01A-8E02-F57357FD2568}"/>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DE7F8A65-7B52-D053-8ADF-C05FB6261DD3}"/>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Robustness Diagram</a:t>
            </a:r>
            <a:endParaRPr/>
          </a:p>
        </p:txBody>
      </p:sp>
      <p:sp>
        <p:nvSpPr>
          <p:cNvPr id="96" name="Google Shape;96;p19">
            <a:extLst>
              <a:ext uri="{FF2B5EF4-FFF2-40B4-BE49-F238E27FC236}">
                <a16:creationId xmlns:a16="http://schemas.microsoft.com/office/drawing/2014/main" id="{3132B6FF-0355-717B-E988-E531CD3C82EA}"/>
              </a:ext>
            </a:extLst>
          </p:cNvPr>
          <p:cNvSpPr txBox="1">
            <a:spLocks noGrp="1"/>
          </p:cNvSpPr>
          <p:nvPr>
            <p:ph type="body" idx="1"/>
          </p:nvPr>
        </p:nvSpPr>
        <p:spPr>
          <a:xfrm>
            <a:off x="311700" y="1120139"/>
            <a:ext cx="8520600" cy="3448735"/>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Purpose:</a:t>
            </a:r>
          </a:p>
          <a:p>
            <a:pPr marL="285750" indent="-285750" algn="just">
              <a:lnSpc>
                <a:spcPct val="100000"/>
              </a:lnSpc>
              <a:spcAft>
                <a:spcPts val="1600"/>
              </a:spcAft>
            </a:pPr>
            <a:r>
              <a:rPr lang="en-US" sz="1400"/>
              <a:t>Bridges Use Cases and Design Models.</a:t>
            </a:r>
          </a:p>
          <a:p>
            <a:pPr marL="285750" indent="-285750" algn="just">
              <a:lnSpc>
                <a:spcPct val="100000"/>
              </a:lnSpc>
              <a:spcAft>
                <a:spcPts val="1600"/>
              </a:spcAft>
            </a:pPr>
            <a:r>
              <a:rPr lang="en-US" sz="1400"/>
              <a:t>Identifies Boundary, Control, and Entity classes.</a:t>
            </a:r>
          </a:p>
          <a:p>
            <a:pPr marL="0" lvl="0" indent="0" algn="just" rtl="0">
              <a:lnSpc>
                <a:spcPct val="100000"/>
              </a:lnSpc>
              <a:spcBef>
                <a:spcPts val="0"/>
              </a:spcBef>
              <a:spcAft>
                <a:spcPts val="1600"/>
              </a:spcAft>
              <a:buNone/>
            </a:pPr>
            <a:r>
              <a:rPr lang="en-US" sz="1400" b="1"/>
              <a:t>Key Components:</a:t>
            </a:r>
          </a:p>
          <a:p>
            <a:pPr marL="285750" indent="-285750" algn="just">
              <a:lnSpc>
                <a:spcPct val="100000"/>
              </a:lnSpc>
              <a:spcAft>
                <a:spcPts val="1600"/>
              </a:spcAft>
            </a:pPr>
            <a:r>
              <a:rPr lang="en-US" sz="1400"/>
              <a:t>Boundary (Interface): User Interface (UI)</a:t>
            </a:r>
          </a:p>
          <a:p>
            <a:pPr marL="285750" indent="-285750" algn="just">
              <a:lnSpc>
                <a:spcPct val="100000"/>
              </a:lnSpc>
              <a:spcAft>
                <a:spcPts val="1600"/>
              </a:spcAft>
            </a:pPr>
            <a:r>
              <a:rPr lang="en-US" sz="1400"/>
              <a:t>Control: Booking Controller (Handles logic &amp; processing)</a:t>
            </a:r>
          </a:p>
          <a:p>
            <a:pPr marL="285750" indent="-285750" algn="just">
              <a:lnSpc>
                <a:spcPct val="100000"/>
              </a:lnSpc>
              <a:spcAft>
                <a:spcPts val="1600"/>
              </a:spcAft>
            </a:pPr>
            <a:r>
              <a:rPr lang="en-US" sz="1400"/>
              <a:t>Entities: Flight, Ticket, Payment (Core database objects)</a:t>
            </a:r>
            <a:endParaRPr sz="1400"/>
          </a:p>
        </p:txBody>
      </p:sp>
      <p:sp>
        <p:nvSpPr>
          <p:cNvPr id="97" name="Google Shape;97;p19">
            <a:extLst>
              <a:ext uri="{FF2B5EF4-FFF2-40B4-BE49-F238E27FC236}">
                <a16:creationId xmlns:a16="http://schemas.microsoft.com/office/drawing/2014/main" id="{2A18CAA0-F833-795D-D4C8-EC9B05584B40}"/>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Audio 2">
            <a:extLst>
              <a:ext uri="{FF2B5EF4-FFF2-40B4-BE49-F238E27FC236}">
                <a16:creationId xmlns:a16="http://schemas.microsoft.com/office/drawing/2014/main" id="{3710417B-4BA1-E961-43DF-3A0D5D4DEB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863650988"/>
      </p:ext>
    </p:extLst>
  </p:cSld>
  <p:clrMapOvr>
    <a:masterClrMapping/>
  </p:clrMapOvr>
  <mc:AlternateContent xmlns:mc="http://schemas.openxmlformats.org/markup-compatibility/2006" xmlns:p14="http://schemas.microsoft.com/office/powerpoint/2010/main">
    <mc:Choice Requires="p14">
      <p:transition spd="slow" p14:dur="2000" advTm="30581"/>
    </mc:Choice>
    <mc:Fallback xmlns="">
      <p:transition spd="slow" advTm="3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DB5C4F20-C482-A672-1637-E4D20ACE5223}"/>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A66E588C-9335-5A0C-13E0-5155D75532C8}"/>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Robustness Diagram</a:t>
            </a:r>
            <a:endParaRPr/>
          </a:p>
        </p:txBody>
      </p:sp>
      <p:sp>
        <p:nvSpPr>
          <p:cNvPr id="96" name="Google Shape;96;p19">
            <a:extLst>
              <a:ext uri="{FF2B5EF4-FFF2-40B4-BE49-F238E27FC236}">
                <a16:creationId xmlns:a16="http://schemas.microsoft.com/office/drawing/2014/main" id="{30A99D98-92CF-E935-D250-423D7BDE1FE7}"/>
              </a:ext>
            </a:extLst>
          </p:cNvPr>
          <p:cNvSpPr txBox="1">
            <a:spLocks noGrp="1"/>
          </p:cNvSpPr>
          <p:nvPr>
            <p:ph type="body" idx="1"/>
          </p:nvPr>
        </p:nvSpPr>
        <p:spPr>
          <a:xfrm>
            <a:off x="311700" y="1120139"/>
            <a:ext cx="8520600" cy="3448735"/>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Explanation:</a:t>
            </a:r>
          </a:p>
          <a:p>
            <a:pPr marL="285750" indent="-285750" algn="just">
              <a:lnSpc>
                <a:spcPct val="100000"/>
              </a:lnSpc>
              <a:spcAft>
                <a:spcPts val="1600"/>
              </a:spcAft>
            </a:pPr>
            <a:r>
              <a:rPr lang="en-US" sz="1400"/>
              <a:t>Boundary classes define system interfaces (GUI, APIs).</a:t>
            </a:r>
          </a:p>
          <a:p>
            <a:pPr marL="285750" indent="-285750" algn="just">
              <a:lnSpc>
                <a:spcPct val="100000"/>
              </a:lnSpc>
              <a:spcAft>
                <a:spcPts val="1600"/>
              </a:spcAft>
            </a:pPr>
            <a:r>
              <a:rPr lang="en-US" sz="1400"/>
              <a:t>Control classes handle business logic (e.g., processing a booking).</a:t>
            </a:r>
          </a:p>
          <a:p>
            <a:pPr marL="285750" indent="-285750" algn="just">
              <a:lnSpc>
                <a:spcPct val="100000"/>
              </a:lnSpc>
              <a:spcAft>
                <a:spcPts val="1600"/>
              </a:spcAft>
            </a:pPr>
            <a:r>
              <a:rPr lang="en-US" sz="1400"/>
              <a:t>Entity classes represent real-world objects stored in the database.</a:t>
            </a:r>
            <a:endParaRPr sz="1400"/>
          </a:p>
        </p:txBody>
      </p:sp>
      <p:sp>
        <p:nvSpPr>
          <p:cNvPr id="97" name="Google Shape;97;p19">
            <a:extLst>
              <a:ext uri="{FF2B5EF4-FFF2-40B4-BE49-F238E27FC236}">
                <a16:creationId xmlns:a16="http://schemas.microsoft.com/office/drawing/2014/main" id="{F4E84A88-EA1C-87FA-C006-0119DACB020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Audio 2">
            <a:extLst>
              <a:ext uri="{FF2B5EF4-FFF2-40B4-BE49-F238E27FC236}">
                <a16:creationId xmlns:a16="http://schemas.microsoft.com/office/drawing/2014/main" id="{340C9292-0957-477E-5767-9308EFBC64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800855771"/>
      </p:ext>
    </p:extLst>
  </p:cSld>
  <p:clrMapOvr>
    <a:masterClrMapping/>
  </p:clrMapOvr>
  <mc:AlternateContent xmlns:mc="http://schemas.openxmlformats.org/markup-compatibility/2006" xmlns:p14="http://schemas.microsoft.com/office/powerpoint/2010/main">
    <mc:Choice Requires="p14">
      <p:transition spd="slow" p14:dur="2000" advTm="22250"/>
    </mc:Choice>
    <mc:Fallback xmlns="">
      <p:transition spd="slow" advTm="22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AE00DB22-2E11-051F-654E-76EFF2F2C84B}"/>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A603CC9E-9923-0B8C-F2E2-18A8EFDE71D4}"/>
              </a:ext>
            </a:extLst>
          </p:cNvPr>
          <p:cNvSpPr txBox="1">
            <a:spLocks noGrp="1"/>
          </p:cNvSpPr>
          <p:nvPr>
            <p:ph type="title"/>
          </p:nvPr>
        </p:nvSpPr>
        <p:spPr>
          <a:xfrm>
            <a:off x="311700" y="124975"/>
            <a:ext cx="8520600" cy="5257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Package Diagram</a:t>
            </a:r>
            <a:endParaRPr/>
          </a:p>
        </p:txBody>
      </p:sp>
      <p:sp>
        <p:nvSpPr>
          <p:cNvPr id="97" name="Google Shape;97;p19">
            <a:extLst>
              <a:ext uri="{FF2B5EF4-FFF2-40B4-BE49-F238E27FC236}">
                <a16:creationId xmlns:a16="http://schemas.microsoft.com/office/drawing/2014/main" id="{218150B4-20A4-52CA-93C2-0E641DFCFDE7}"/>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4" name="Audio 3">
            <a:extLst>
              <a:ext uri="{FF2B5EF4-FFF2-40B4-BE49-F238E27FC236}">
                <a16:creationId xmlns:a16="http://schemas.microsoft.com/office/drawing/2014/main" id="{0E8D0A49-DB74-8513-1E25-A1FA455729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pic>
        <p:nvPicPr>
          <p:cNvPr id="3" name="Picture 2">
            <a:extLst>
              <a:ext uri="{FF2B5EF4-FFF2-40B4-BE49-F238E27FC236}">
                <a16:creationId xmlns:a16="http://schemas.microsoft.com/office/drawing/2014/main" id="{8283D7B6-A3DE-C243-5EFB-0C430914F07A}"/>
              </a:ext>
            </a:extLst>
          </p:cNvPr>
          <p:cNvPicPr>
            <a:picLocks noChangeAspect="1"/>
          </p:cNvPicPr>
          <p:nvPr/>
        </p:nvPicPr>
        <p:blipFill>
          <a:blip r:embed="rId6"/>
          <a:stretch>
            <a:fillRect/>
          </a:stretch>
        </p:blipFill>
        <p:spPr>
          <a:xfrm>
            <a:off x="1421939" y="762443"/>
            <a:ext cx="6300122" cy="4256082"/>
          </a:xfrm>
          <a:prstGeom prst="rect">
            <a:avLst/>
          </a:prstGeom>
        </p:spPr>
      </p:pic>
    </p:spTree>
    <p:extLst>
      <p:ext uri="{BB962C8B-B14F-4D97-AF65-F5344CB8AC3E}">
        <p14:creationId xmlns:p14="http://schemas.microsoft.com/office/powerpoint/2010/main" val="1687418131"/>
      </p:ext>
    </p:extLst>
  </p:cSld>
  <p:clrMapOvr>
    <a:masterClrMapping/>
  </p:clrMapOvr>
  <mc:AlternateContent xmlns:mc="http://schemas.openxmlformats.org/markup-compatibility/2006" xmlns:p14="http://schemas.microsoft.com/office/powerpoint/2010/main">
    <mc:Choice Requires="p14">
      <p:transition spd="slow" p14:dur="2000" advTm="6090"/>
    </mc:Choice>
    <mc:Fallback xmlns="">
      <p:transition spd="slow" advTm="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FDD5EFC3-8A4E-FF62-1889-87387A68A50A}"/>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D50B3B37-0F3A-6BE5-FD14-20C67E6D499A}"/>
              </a:ext>
            </a:extLst>
          </p:cNvPr>
          <p:cNvSpPr txBox="1">
            <a:spLocks noGrp="1"/>
          </p:cNvSpPr>
          <p:nvPr>
            <p:ph type="title"/>
          </p:nvPr>
        </p:nvSpPr>
        <p:spPr>
          <a:xfrm>
            <a:off x="311700" y="213361"/>
            <a:ext cx="8520600" cy="556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Package Diagram</a:t>
            </a:r>
            <a:endParaRPr/>
          </a:p>
        </p:txBody>
      </p:sp>
      <p:sp>
        <p:nvSpPr>
          <p:cNvPr id="96" name="Google Shape;96;p19">
            <a:extLst>
              <a:ext uri="{FF2B5EF4-FFF2-40B4-BE49-F238E27FC236}">
                <a16:creationId xmlns:a16="http://schemas.microsoft.com/office/drawing/2014/main" id="{2242A904-C151-8445-DEE2-1D3B0BC6A451}"/>
              </a:ext>
            </a:extLst>
          </p:cNvPr>
          <p:cNvSpPr txBox="1">
            <a:spLocks noGrp="1"/>
          </p:cNvSpPr>
          <p:nvPr>
            <p:ph type="body" idx="1"/>
          </p:nvPr>
        </p:nvSpPr>
        <p:spPr>
          <a:xfrm>
            <a:off x="311700" y="769621"/>
            <a:ext cx="8520600" cy="4287196"/>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dirty="0"/>
              <a:t>Purpose:</a:t>
            </a:r>
          </a:p>
          <a:p>
            <a:pPr marL="285750" indent="-285750" algn="just">
              <a:lnSpc>
                <a:spcPct val="100000"/>
              </a:lnSpc>
              <a:spcAft>
                <a:spcPts val="1600"/>
              </a:spcAft>
            </a:pPr>
            <a:r>
              <a:rPr lang="en-US" sz="1200" dirty="0"/>
              <a:t>Organizes the system into logical groups.</a:t>
            </a:r>
          </a:p>
          <a:p>
            <a:pPr marL="285750" indent="-285750" algn="just">
              <a:lnSpc>
                <a:spcPct val="100000"/>
              </a:lnSpc>
              <a:spcAft>
                <a:spcPts val="1600"/>
              </a:spcAft>
            </a:pPr>
            <a:r>
              <a:rPr lang="en-US" sz="1200" dirty="0"/>
              <a:t>Helps in modularization and code maintainability.</a:t>
            </a:r>
          </a:p>
          <a:p>
            <a:pPr marL="0" lvl="0" indent="0" algn="just" rtl="0">
              <a:lnSpc>
                <a:spcPct val="100000"/>
              </a:lnSpc>
              <a:spcBef>
                <a:spcPts val="0"/>
              </a:spcBef>
              <a:spcAft>
                <a:spcPts val="1600"/>
              </a:spcAft>
              <a:buNone/>
            </a:pPr>
            <a:r>
              <a:rPr lang="en-US" sz="1400" b="1" dirty="0"/>
              <a:t>Main Packages:</a:t>
            </a:r>
          </a:p>
          <a:p>
            <a:pPr marL="285750" indent="-285750" algn="just">
              <a:lnSpc>
                <a:spcPct val="100000"/>
              </a:lnSpc>
              <a:spcAft>
                <a:spcPts val="1600"/>
              </a:spcAft>
            </a:pPr>
            <a:r>
              <a:rPr lang="en-US" sz="1200" dirty="0"/>
              <a:t>Interface Package → Handles user interactions.</a:t>
            </a:r>
          </a:p>
          <a:p>
            <a:pPr marL="285750" indent="-285750" algn="just">
              <a:lnSpc>
                <a:spcPct val="100000"/>
              </a:lnSpc>
              <a:spcAft>
                <a:spcPts val="1600"/>
              </a:spcAft>
            </a:pPr>
            <a:r>
              <a:rPr lang="en-US" sz="1200" dirty="0"/>
              <a:t>Control Package → Manages booking &amp; payments.</a:t>
            </a:r>
          </a:p>
          <a:p>
            <a:pPr marL="285750" indent="-285750" algn="just">
              <a:lnSpc>
                <a:spcPct val="100000"/>
              </a:lnSpc>
              <a:spcAft>
                <a:spcPts val="1600"/>
              </a:spcAft>
            </a:pPr>
            <a:r>
              <a:rPr lang="en-US" sz="1200" dirty="0"/>
              <a:t>Entity Package → Represents core database objects.</a:t>
            </a:r>
          </a:p>
          <a:p>
            <a:pPr marL="0" lvl="0" indent="0" algn="just" rtl="0">
              <a:lnSpc>
                <a:spcPct val="100000"/>
              </a:lnSpc>
              <a:spcBef>
                <a:spcPts val="0"/>
              </a:spcBef>
              <a:spcAft>
                <a:spcPts val="1600"/>
              </a:spcAft>
              <a:buNone/>
            </a:pPr>
            <a:r>
              <a:rPr lang="en-US" sz="1400" b="1" dirty="0"/>
              <a:t>Relationships:</a:t>
            </a:r>
          </a:p>
          <a:p>
            <a:pPr marL="285750" indent="-285750" algn="just">
              <a:lnSpc>
                <a:spcPct val="100000"/>
              </a:lnSpc>
              <a:spcAft>
                <a:spcPts val="1600"/>
              </a:spcAft>
            </a:pPr>
            <a:r>
              <a:rPr lang="en-US" sz="1200" dirty="0" err="1"/>
              <a:t>UserGUI</a:t>
            </a:r>
            <a:r>
              <a:rPr lang="en-US" sz="1200" dirty="0"/>
              <a:t> → </a:t>
            </a:r>
            <a:r>
              <a:rPr lang="en-US" sz="1200" dirty="0" err="1"/>
              <a:t>BookingController</a:t>
            </a:r>
            <a:r>
              <a:rPr lang="en-US" sz="1200" dirty="0"/>
              <a:t> (Initiates booking process).</a:t>
            </a:r>
          </a:p>
          <a:p>
            <a:pPr marL="285750" indent="-285750" algn="just">
              <a:lnSpc>
                <a:spcPct val="100000"/>
              </a:lnSpc>
              <a:spcAft>
                <a:spcPts val="1600"/>
              </a:spcAft>
            </a:pPr>
            <a:r>
              <a:rPr lang="en-US" sz="1200" dirty="0" err="1"/>
              <a:t>BookingController</a:t>
            </a:r>
            <a:r>
              <a:rPr lang="en-US" sz="1200" dirty="0"/>
              <a:t> → Flight, Ticket, Payment.</a:t>
            </a:r>
            <a:endParaRPr sz="1200" dirty="0"/>
          </a:p>
        </p:txBody>
      </p:sp>
      <p:sp>
        <p:nvSpPr>
          <p:cNvPr id="97" name="Google Shape;97;p19">
            <a:extLst>
              <a:ext uri="{FF2B5EF4-FFF2-40B4-BE49-F238E27FC236}">
                <a16:creationId xmlns:a16="http://schemas.microsoft.com/office/drawing/2014/main" id="{B6146A63-C651-61ED-C8F4-33DC0D14DE84}"/>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3" name="Audio 2">
            <a:extLst>
              <a:ext uri="{FF2B5EF4-FFF2-40B4-BE49-F238E27FC236}">
                <a16:creationId xmlns:a16="http://schemas.microsoft.com/office/drawing/2014/main" id="{849B3DFB-6C5A-C557-5FA6-FD6AF9DB7A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667156969"/>
      </p:ext>
    </p:extLst>
  </p:cSld>
  <p:clrMapOvr>
    <a:masterClrMapping/>
  </p:clrMapOvr>
  <mc:AlternateContent xmlns:mc="http://schemas.openxmlformats.org/markup-compatibility/2006" xmlns:p14="http://schemas.microsoft.com/office/powerpoint/2010/main">
    <mc:Choice Requires="p14">
      <p:transition spd="slow" p14:dur="2000" advTm="24256"/>
    </mc:Choice>
    <mc:Fallback xmlns="">
      <p:transition spd="slow" advTm="24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7184AE0D-AAE4-CD43-6C1C-2C014839B951}"/>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4D78BB52-9C6F-E417-49A6-14B8D49B03D1}"/>
              </a:ext>
            </a:extLst>
          </p:cNvPr>
          <p:cNvSpPr txBox="1">
            <a:spLocks noGrp="1"/>
          </p:cNvSpPr>
          <p:nvPr>
            <p:ph type="title"/>
          </p:nvPr>
        </p:nvSpPr>
        <p:spPr>
          <a:xfrm>
            <a:off x="311700" y="213361"/>
            <a:ext cx="8520600" cy="556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Package Diagram</a:t>
            </a:r>
            <a:endParaRPr/>
          </a:p>
        </p:txBody>
      </p:sp>
      <p:sp>
        <p:nvSpPr>
          <p:cNvPr id="96" name="Google Shape;96;p19">
            <a:extLst>
              <a:ext uri="{FF2B5EF4-FFF2-40B4-BE49-F238E27FC236}">
                <a16:creationId xmlns:a16="http://schemas.microsoft.com/office/drawing/2014/main" id="{841D633A-44F9-60DC-33D8-341022F216EC}"/>
              </a:ext>
            </a:extLst>
          </p:cNvPr>
          <p:cNvSpPr txBox="1">
            <a:spLocks noGrp="1"/>
          </p:cNvSpPr>
          <p:nvPr>
            <p:ph type="body" idx="1"/>
          </p:nvPr>
        </p:nvSpPr>
        <p:spPr>
          <a:xfrm>
            <a:off x="311700" y="883919"/>
            <a:ext cx="8520600" cy="4172897"/>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Explanation:</a:t>
            </a:r>
          </a:p>
          <a:p>
            <a:pPr marL="285750" indent="-285750" algn="just">
              <a:lnSpc>
                <a:spcPct val="100000"/>
              </a:lnSpc>
              <a:spcAft>
                <a:spcPts val="1600"/>
              </a:spcAft>
            </a:pPr>
            <a:r>
              <a:rPr lang="en-US" sz="1400"/>
              <a:t>A package diagram helps structure the system efficiently.</a:t>
            </a:r>
          </a:p>
          <a:p>
            <a:pPr marL="285750" indent="-285750" algn="just">
              <a:lnSpc>
                <a:spcPct val="100000"/>
              </a:lnSpc>
              <a:spcAft>
                <a:spcPts val="1600"/>
              </a:spcAft>
            </a:pPr>
            <a:r>
              <a:rPr lang="en-US" sz="1400"/>
              <a:t>Dividing the system into packages ensures better maintainability &amp; scalability.</a:t>
            </a:r>
            <a:endParaRPr sz="1200"/>
          </a:p>
        </p:txBody>
      </p:sp>
      <p:sp>
        <p:nvSpPr>
          <p:cNvPr id="97" name="Google Shape;97;p19">
            <a:extLst>
              <a:ext uri="{FF2B5EF4-FFF2-40B4-BE49-F238E27FC236}">
                <a16:creationId xmlns:a16="http://schemas.microsoft.com/office/drawing/2014/main" id="{24195F82-CF9E-99F1-9C54-407EED7DA62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Audio 2">
            <a:extLst>
              <a:ext uri="{FF2B5EF4-FFF2-40B4-BE49-F238E27FC236}">
                <a16:creationId xmlns:a16="http://schemas.microsoft.com/office/drawing/2014/main" id="{FDBC7908-C95B-B8D1-271E-D790C1413D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917960859"/>
      </p:ext>
    </p:extLst>
  </p:cSld>
  <p:clrMapOvr>
    <a:masterClrMapping/>
  </p:clrMapOvr>
  <mc:AlternateContent xmlns:mc="http://schemas.openxmlformats.org/markup-compatibility/2006" xmlns:p14="http://schemas.microsoft.com/office/powerpoint/2010/main">
    <mc:Choice Requires="p14">
      <p:transition spd="slow" p14:dur="2000" advTm="13120"/>
    </mc:Choice>
    <mc:Fallback xmlns="">
      <p:transition spd="slow" advTm="13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6854D17B-3691-27BF-8753-D86F2919C2E3}"/>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64701B7B-330C-4728-5AE8-2A0171B52FE8}"/>
              </a:ext>
            </a:extLst>
          </p:cNvPr>
          <p:cNvSpPr txBox="1">
            <a:spLocks noGrp="1"/>
          </p:cNvSpPr>
          <p:nvPr>
            <p:ph type="title"/>
          </p:nvPr>
        </p:nvSpPr>
        <p:spPr>
          <a:xfrm>
            <a:off x="311700" y="140023"/>
            <a:ext cx="8520600" cy="5305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Component Diagram</a:t>
            </a:r>
            <a:endParaRPr/>
          </a:p>
        </p:txBody>
      </p:sp>
      <p:sp>
        <p:nvSpPr>
          <p:cNvPr id="97" name="Google Shape;97;p19">
            <a:extLst>
              <a:ext uri="{FF2B5EF4-FFF2-40B4-BE49-F238E27FC236}">
                <a16:creationId xmlns:a16="http://schemas.microsoft.com/office/drawing/2014/main" id="{992E0A70-0D58-9F03-F7B4-2EE151451B0F}"/>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4" name="Audio 3">
            <a:extLst>
              <a:ext uri="{FF2B5EF4-FFF2-40B4-BE49-F238E27FC236}">
                <a16:creationId xmlns:a16="http://schemas.microsoft.com/office/drawing/2014/main" id="{D56042E1-743E-00F8-0756-AD1CD26B62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pic>
        <p:nvPicPr>
          <p:cNvPr id="5" name="Picture 4">
            <a:extLst>
              <a:ext uri="{FF2B5EF4-FFF2-40B4-BE49-F238E27FC236}">
                <a16:creationId xmlns:a16="http://schemas.microsoft.com/office/drawing/2014/main" id="{34A96514-76BF-68A4-99E4-03C4B2C884E6}"/>
              </a:ext>
            </a:extLst>
          </p:cNvPr>
          <p:cNvPicPr>
            <a:picLocks noChangeAspect="1"/>
          </p:cNvPicPr>
          <p:nvPr/>
        </p:nvPicPr>
        <p:blipFill>
          <a:blip r:embed="rId6"/>
          <a:stretch>
            <a:fillRect/>
          </a:stretch>
        </p:blipFill>
        <p:spPr>
          <a:xfrm>
            <a:off x="707066" y="765544"/>
            <a:ext cx="7351084" cy="4285957"/>
          </a:xfrm>
          <a:prstGeom prst="rect">
            <a:avLst/>
          </a:prstGeom>
        </p:spPr>
      </p:pic>
    </p:spTree>
    <p:extLst>
      <p:ext uri="{BB962C8B-B14F-4D97-AF65-F5344CB8AC3E}">
        <p14:creationId xmlns:p14="http://schemas.microsoft.com/office/powerpoint/2010/main" val="3151038527"/>
      </p:ext>
    </p:extLst>
  </p:cSld>
  <p:clrMapOvr>
    <a:masterClrMapping/>
  </p:clrMapOvr>
  <mc:AlternateContent xmlns:mc="http://schemas.openxmlformats.org/markup-compatibility/2006" xmlns:p14="http://schemas.microsoft.com/office/powerpoint/2010/main">
    <mc:Choice Requires="p14">
      <p:transition spd="slow" p14:dur="2000" advTm="6229"/>
    </mc:Choice>
    <mc:Fallback xmlns="">
      <p:transition spd="slow" advTm="6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85AE8CEE-7382-0A90-3C62-3AFC108E62DE}"/>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CB6AF48B-B78A-71F6-D12A-694BE358E67D}"/>
              </a:ext>
            </a:extLst>
          </p:cNvPr>
          <p:cNvSpPr txBox="1">
            <a:spLocks noGrp="1"/>
          </p:cNvSpPr>
          <p:nvPr>
            <p:ph type="title"/>
          </p:nvPr>
        </p:nvSpPr>
        <p:spPr>
          <a:xfrm>
            <a:off x="311700" y="320041"/>
            <a:ext cx="8520600" cy="548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Component Diagram</a:t>
            </a:r>
            <a:endParaRPr/>
          </a:p>
        </p:txBody>
      </p:sp>
      <p:sp>
        <p:nvSpPr>
          <p:cNvPr id="96" name="Google Shape;96;p19">
            <a:extLst>
              <a:ext uri="{FF2B5EF4-FFF2-40B4-BE49-F238E27FC236}">
                <a16:creationId xmlns:a16="http://schemas.microsoft.com/office/drawing/2014/main" id="{CB7BB053-79D7-6C62-AED1-F761A47A458B}"/>
              </a:ext>
            </a:extLst>
          </p:cNvPr>
          <p:cNvSpPr txBox="1">
            <a:spLocks noGrp="1"/>
          </p:cNvSpPr>
          <p:nvPr>
            <p:ph type="body" idx="1"/>
          </p:nvPr>
        </p:nvSpPr>
        <p:spPr>
          <a:xfrm>
            <a:off x="311700" y="868681"/>
            <a:ext cx="8520600" cy="4015739"/>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dirty="0"/>
              <a:t>Purpose:</a:t>
            </a:r>
          </a:p>
          <a:p>
            <a:pPr marL="285750" indent="-285750" algn="just">
              <a:lnSpc>
                <a:spcPct val="100000"/>
              </a:lnSpc>
              <a:spcAft>
                <a:spcPts val="1600"/>
              </a:spcAft>
            </a:pPr>
            <a:r>
              <a:rPr lang="en-US" sz="1400" dirty="0"/>
              <a:t>Shows system components and their interactions.</a:t>
            </a:r>
          </a:p>
          <a:p>
            <a:pPr marL="285750" indent="-285750" algn="just">
              <a:lnSpc>
                <a:spcPct val="100000"/>
              </a:lnSpc>
              <a:spcAft>
                <a:spcPts val="1600"/>
              </a:spcAft>
            </a:pPr>
            <a:r>
              <a:rPr lang="en-US" sz="1400" dirty="0"/>
              <a:t>Represents services and external dependencies.</a:t>
            </a:r>
          </a:p>
          <a:p>
            <a:pPr marL="0" lvl="0" indent="0" algn="just" rtl="0">
              <a:lnSpc>
                <a:spcPct val="100000"/>
              </a:lnSpc>
              <a:spcBef>
                <a:spcPts val="0"/>
              </a:spcBef>
              <a:spcAft>
                <a:spcPts val="1600"/>
              </a:spcAft>
              <a:buNone/>
            </a:pPr>
            <a:r>
              <a:rPr lang="en-US" sz="1400" b="1" dirty="0"/>
              <a:t>Main Components:</a:t>
            </a:r>
          </a:p>
          <a:p>
            <a:pPr marL="285750" indent="-285750" algn="just">
              <a:lnSpc>
                <a:spcPct val="100000"/>
              </a:lnSpc>
              <a:spcAft>
                <a:spcPts val="1600"/>
              </a:spcAft>
            </a:pPr>
            <a:r>
              <a:rPr lang="en-US" sz="1400" dirty="0"/>
              <a:t>User Interface → Handles interactions.</a:t>
            </a:r>
          </a:p>
          <a:p>
            <a:pPr marL="285750" indent="-285750" algn="just">
              <a:lnSpc>
                <a:spcPct val="100000"/>
              </a:lnSpc>
              <a:spcAft>
                <a:spcPts val="1600"/>
              </a:spcAft>
            </a:pPr>
            <a:r>
              <a:rPr lang="en-US" sz="1400" dirty="0"/>
              <a:t>Booking Service → Manages ticket booking.</a:t>
            </a:r>
          </a:p>
          <a:p>
            <a:pPr marL="285750" indent="-285750" algn="just">
              <a:lnSpc>
                <a:spcPct val="100000"/>
              </a:lnSpc>
              <a:spcAft>
                <a:spcPts val="1600"/>
              </a:spcAft>
            </a:pPr>
            <a:r>
              <a:rPr lang="en-US" sz="1400" dirty="0"/>
              <a:t>Payment Service → Processes transactions.</a:t>
            </a:r>
          </a:p>
          <a:p>
            <a:pPr marL="285750" indent="-285750" algn="just">
              <a:lnSpc>
                <a:spcPct val="100000"/>
              </a:lnSpc>
              <a:spcAft>
                <a:spcPts val="1600"/>
              </a:spcAft>
            </a:pPr>
            <a:r>
              <a:rPr lang="en-US" sz="1400" dirty="0"/>
              <a:t>Notification Service → Sends booking confirmations.</a:t>
            </a:r>
          </a:p>
        </p:txBody>
      </p:sp>
      <p:sp>
        <p:nvSpPr>
          <p:cNvPr id="97" name="Google Shape;97;p19">
            <a:extLst>
              <a:ext uri="{FF2B5EF4-FFF2-40B4-BE49-F238E27FC236}">
                <a16:creationId xmlns:a16="http://schemas.microsoft.com/office/drawing/2014/main" id="{9D6620F7-0EF6-0C7E-658F-7B7348C2EE48}"/>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Audio 2">
            <a:extLst>
              <a:ext uri="{FF2B5EF4-FFF2-40B4-BE49-F238E27FC236}">
                <a16:creationId xmlns:a16="http://schemas.microsoft.com/office/drawing/2014/main" id="{5061C017-193D-2406-05CA-92B2C633DA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356814618"/>
      </p:ext>
    </p:extLst>
  </p:cSld>
  <p:clrMapOvr>
    <a:masterClrMapping/>
  </p:clrMapOvr>
  <mc:AlternateContent xmlns:mc="http://schemas.openxmlformats.org/markup-compatibility/2006" xmlns:p14="http://schemas.microsoft.com/office/powerpoint/2010/main">
    <mc:Choice Requires="p14">
      <p:transition spd="slow" p14:dur="2000" advTm="21216"/>
    </mc:Choice>
    <mc:Fallback xmlns="">
      <p:transition spd="slow" advTm="21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Intro</a:t>
            </a:r>
            <a:endParaRPr/>
          </a:p>
        </p:txBody>
      </p:sp>
      <p:sp>
        <p:nvSpPr>
          <p:cNvPr id="61" name="Google Shape;61;p14"/>
          <p:cNvSpPr txBox="1">
            <a:spLocks noGrp="1"/>
          </p:cNvSpPr>
          <p:nvPr>
            <p:ph type="body" idx="1"/>
          </p:nvPr>
        </p:nvSpPr>
        <p:spPr>
          <a:xfrm>
            <a:off x="215900" y="1727100"/>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Group 10</a:t>
            </a:r>
            <a:br>
              <a:rPr lang="en-US" sz="2400" dirty="0"/>
            </a:br>
            <a:r>
              <a:rPr lang="en-US" sz="2400" dirty="0"/>
              <a:t>Jatin Chopra,  Anisha Agarwal, </a:t>
            </a:r>
            <a:r>
              <a:rPr lang="en-US" sz="2400" dirty="0" err="1"/>
              <a:t>Prathik</a:t>
            </a:r>
            <a:r>
              <a:rPr lang="en-US" sz="2400" dirty="0"/>
              <a:t> Kumar </a:t>
            </a:r>
            <a:r>
              <a:rPr lang="en-US" sz="2400" dirty="0" err="1"/>
              <a:t>Gaddam</a:t>
            </a:r>
            <a:endParaRPr lang="en-US" sz="2400" dirty="0"/>
          </a:p>
        </p:txBody>
      </p:sp>
      <p:sp>
        <p:nvSpPr>
          <p:cNvPr id="62" name="Google Shape;62;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8" name="Audio 7">
            <a:extLst>
              <a:ext uri="{FF2B5EF4-FFF2-40B4-BE49-F238E27FC236}">
                <a16:creationId xmlns:a16="http://schemas.microsoft.com/office/drawing/2014/main" id="{E6C35A66-CFAB-23DC-B540-4A15E81D0C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07"/>
    </mc:Choice>
    <mc:Fallback>
      <p:transition spd="slow" advTm="8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6AB7052C-EF27-279D-11D3-6D82874F0692}"/>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05CA3926-EFF2-3C0F-0B40-9651B88C6BBF}"/>
              </a:ext>
            </a:extLst>
          </p:cNvPr>
          <p:cNvSpPr txBox="1">
            <a:spLocks noGrp="1"/>
          </p:cNvSpPr>
          <p:nvPr>
            <p:ph type="title"/>
          </p:nvPr>
        </p:nvSpPr>
        <p:spPr>
          <a:xfrm>
            <a:off x="311700" y="320041"/>
            <a:ext cx="8520600" cy="548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Component Diagram</a:t>
            </a:r>
            <a:endParaRPr/>
          </a:p>
        </p:txBody>
      </p:sp>
      <p:sp>
        <p:nvSpPr>
          <p:cNvPr id="96" name="Google Shape;96;p19">
            <a:extLst>
              <a:ext uri="{FF2B5EF4-FFF2-40B4-BE49-F238E27FC236}">
                <a16:creationId xmlns:a16="http://schemas.microsoft.com/office/drawing/2014/main" id="{2828B090-E815-918A-A79E-7CE08D43767D}"/>
              </a:ext>
            </a:extLst>
          </p:cNvPr>
          <p:cNvSpPr txBox="1">
            <a:spLocks noGrp="1"/>
          </p:cNvSpPr>
          <p:nvPr>
            <p:ph type="body" idx="1"/>
          </p:nvPr>
        </p:nvSpPr>
        <p:spPr>
          <a:xfrm>
            <a:off x="311700" y="868681"/>
            <a:ext cx="8520600" cy="4015739"/>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dirty="0"/>
              <a:t>Interactions:</a:t>
            </a:r>
          </a:p>
          <a:p>
            <a:pPr marL="285750" indent="-285750" algn="just">
              <a:lnSpc>
                <a:spcPct val="100000"/>
              </a:lnSpc>
              <a:spcAft>
                <a:spcPts val="1600"/>
              </a:spcAft>
            </a:pPr>
            <a:r>
              <a:rPr lang="en-US" sz="1400" dirty="0"/>
              <a:t>User Interface → Booking Service</a:t>
            </a:r>
          </a:p>
          <a:p>
            <a:pPr marL="285750" indent="-285750" algn="just">
              <a:lnSpc>
                <a:spcPct val="100000"/>
              </a:lnSpc>
              <a:spcAft>
                <a:spcPts val="1600"/>
              </a:spcAft>
            </a:pPr>
            <a:r>
              <a:rPr lang="en-US" sz="1400" dirty="0"/>
              <a:t>Booking Service → Payment Service, Notification Service</a:t>
            </a:r>
          </a:p>
          <a:p>
            <a:pPr marL="0" lvl="0" indent="0" algn="just" rtl="0">
              <a:lnSpc>
                <a:spcPct val="100000"/>
              </a:lnSpc>
              <a:spcBef>
                <a:spcPts val="0"/>
              </a:spcBef>
              <a:spcAft>
                <a:spcPts val="1600"/>
              </a:spcAft>
              <a:buNone/>
            </a:pPr>
            <a:r>
              <a:rPr lang="en-US" sz="1400" b="1" dirty="0"/>
              <a:t>Explanation:</a:t>
            </a:r>
          </a:p>
          <a:p>
            <a:pPr marL="285750" indent="-285750" algn="just">
              <a:lnSpc>
                <a:spcPct val="100000"/>
              </a:lnSpc>
              <a:spcAft>
                <a:spcPts val="1600"/>
              </a:spcAft>
            </a:pPr>
            <a:r>
              <a:rPr lang="en-US" sz="1400" dirty="0"/>
              <a:t>This diagram visualizes different system components and their dependencies.</a:t>
            </a:r>
          </a:p>
          <a:p>
            <a:pPr marL="285750" indent="-285750" algn="just">
              <a:lnSpc>
                <a:spcPct val="100000"/>
              </a:lnSpc>
              <a:spcAft>
                <a:spcPts val="1600"/>
              </a:spcAft>
            </a:pPr>
            <a:r>
              <a:rPr lang="en-US" sz="1400" dirty="0"/>
              <a:t>It highlights which components are responsible for which task.</a:t>
            </a:r>
            <a:endParaRPr sz="1400" dirty="0"/>
          </a:p>
        </p:txBody>
      </p:sp>
      <p:sp>
        <p:nvSpPr>
          <p:cNvPr id="97" name="Google Shape;97;p19">
            <a:extLst>
              <a:ext uri="{FF2B5EF4-FFF2-40B4-BE49-F238E27FC236}">
                <a16:creationId xmlns:a16="http://schemas.microsoft.com/office/drawing/2014/main" id="{010360A8-52AA-DC72-8C7F-8B2E71617F03}"/>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 name="Audio 2">
            <a:extLst>
              <a:ext uri="{FF2B5EF4-FFF2-40B4-BE49-F238E27FC236}">
                <a16:creationId xmlns:a16="http://schemas.microsoft.com/office/drawing/2014/main" id="{60D0B4E1-F0FD-9674-B0CE-05D24808CF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723384988"/>
      </p:ext>
    </p:extLst>
  </p:cSld>
  <p:clrMapOvr>
    <a:masterClrMapping/>
  </p:clrMapOvr>
  <mc:AlternateContent xmlns:mc="http://schemas.openxmlformats.org/markup-compatibility/2006" xmlns:p14="http://schemas.microsoft.com/office/powerpoint/2010/main">
    <mc:Choice Requires="p14">
      <p:transition spd="slow" p14:dur="2000" advTm="13365"/>
    </mc:Choice>
    <mc:Fallback xmlns="">
      <p:transition spd="slow" advTm="13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8C24ED09-64A0-B228-0BD0-7F887E750BA5}"/>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AF2A1599-6614-53C4-F727-D1F793E589AF}"/>
              </a:ext>
            </a:extLst>
          </p:cNvPr>
          <p:cNvSpPr txBox="1">
            <a:spLocks noGrp="1"/>
          </p:cNvSpPr>
          <p:nvPr>
            <p:ph type="title"/>
          </p:nvPr>
        </p:nvSpPr>
        <p:spPr>
          <a:xfrm>
            <a:off x="311700" y="86683"/>
            <a:ext cx="8520600" cy="434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Class Diagram</a:t>
            </a:r>
            <a:endParaRPr/>
          </a:p>
        </p:txBody>
      </p:sp>
      <p:sp>
        <p:nvSpPr>
          <p:cNvPr id="97" name="Google Shape;97;p19">
            <a:extLst>
              <a:ext uri="{FF2B5EF4-FFF2-40B4-BE49-F238E27FC236}">
                <a16:creationId xmlns:a16="http://schemas.microsoft.com/office/drawing/2014/main" id="{C02435FB-9BA0-F43E-124C-279FB605AFDF}"/>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Audio 2">
            <a:extLst>
              <a:ext uri="{FF2B5EF4-FFF2-40B4-BE49-F238E27FC236}">
                <a16:creationId xmlns:a16="http://schemas.microsoft.com/office/drawing/2014/main" id="{110F362A-762E-1655-6768-5D569BD0B7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pic>
        <p:nvPicPr>
          <p:cNvPr id="4" name="Picture 3">
            <a:extLst>
              <a:ext uri="{FF2B5EF4-FFF2-40B4-BE49-F238E27FC236}">
                <a16:creationId xmlns:a16="http://schemas.microsoft.com/office/drawing/2014/main" id="{C77845E9-A3BE-ABF4-C72D-30CE6D8FC410}"/>
              </a:ext>
            </a:extLst>
          </p:cNvPr>
          <p:cNvPicPr>
            <a:picLocks noChangeAspect="1"/>
          </p:cNvPicPr>
          <p:nvPr/>
        </p:nvPicPr>
        <p:blipFill>
          <a:blip r:embed="rId6"/>
          <a:stretch>
            <a:fillRect/>
          </a:stretch>
        </p:blipFill>
        <p:spPr>
          <a:xfrm>
            <a:off x="2195626" y="644987"/>
            <a:ext cx="4736231" cy="4411830"/>
          </a:xfrm>
          <a:prstGeom prst="rect">
            <a:avLst/>
          </a:prstGeom>
        </p:spPr>
      </p:pic>
    </p:spTree>
    <p:extLst>
      <p:ext uri="{BB962C8B-B14F-4D97-AF65-F5344CB8AC3E}">
        <p14:creationId xmlns:p14="http://schemas.microsoft.com/office/powerpoint/2010/main" val="3368360941"/>
      </p:ext>
    </p:extLst>
  </p:cSld>
  <p:clrMapOvr>
    <a:masterClrMapping/>
  </p:clrMapOvr>
  <mc:AlternateContent xmlns:mc="http://schemas.openxmlformats.org/markup-compatibility/2006" xmlns:p14="http://schemas.microsoft.com/office/powerpoint/2010/main">
    <mc:Choice Requires="p14">
      <p:transition spd="slow" p14:dur="2000" advTm="3946"/>
    </mc:Choice>
    <mc:Fallback xmlns="">
      <p:transition spd="slow" advTm="3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53A58578-9FD6-8D36-BD4A-C140C607ABBC}"/>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CAFC915D-2494-7808-4AFC-E62C10C66EC8}"/>
              </a:ext>
            </a:extLst>
          </p:cNvPr>
          <p:cNvSpPr txBox="1">
            <a:spLocks noGrp="1"/>
          </p:cNvSpPr>
          <p:nvPr>
            <p:ph type="title"/>
          </p:nvPr>
        </p:nvSpPr>
        <p:spPr>
          <a:xfrm>
            <a:off x="311700" y="86683"/>
            <a:ext cx="8520600" cy="5381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Class Diagram</a:t>
            </a:r>
            <a:endParaRPr/>
          </a:p>
        </p:txBody>
      </p:sp>
      <p:sp>
        <p:nvSpPr>
          <p:cNvPr id="96" name="Google Shape;96;p19">
            <a:extLst>
              <a:ext uri="{FF2B5EF4-FFF2-40B4-BE49-F238E27FC236}">
                <a16:creationId xmlns:a16="http://schemas.microsoft.com/office/drawing/2014/main" id="{6B2A6369-DDCD-71E0-9A6C-36A8913231AA}"/>
              </a:ext>
            </a:extLst>
          </p:cNvPr>
          <p:cNvSpPr txBox="1">
            <a:spLocks noGrp="1"/>
          </p:cNvSpPr>
          <p:nvPr>
            <p:ph type="body" idx="1"/>
          </p:nvPr>
        </p:nvSpPr>
        <p:spPr>
          <a:xfrm>
            <a:off x="412816" y="624840"/>
            <a:ext cx="8520600" cy="451866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dirty="0"/>
              <a:t>Purpose:</a:t>
            </a:r>
          </a:p>
          <a:p>
            <a:pPr marL="171450" indent="-171450" algn="just">
              <a:lnSpc>
                <a:spcPct val="100000"/>
              </a:lnSpc>
              <a:spcAft>
                <a:spcPts val="1600"/>
              </a:spcAft>
            </a:pPr>
            <a:r>
              <a:rPr lang="en-US" sz="1200" dirty="0"/>
              <a:t>Represents system classes, attributes, and methods.</a:t>
            </a:r>
          </a:p>
          <a:p>
            <a:pPr marL="171450" indent="-171450" algn="just">
              <a:lnSpc>
                <a:spcPct val="100000"/>
              </a:lnSpc>
              <a:spcAft>
                <a:spcPts val="1600"/>
              </a:spcAft>
            </a:pPr>
            <a:r>
              <a:rPr lang="en-US" sz="1200" dirty="0"/>
              <a:t>Shows relationships among objects.</a:t>
            </a:r>
          </a:p>
          <a:p>
            <a:pPr marL="0" lvl="0" indent="0" algn="just" rtl="0">
              <a:lnSpc>
                <a:spcPct val="100000"/>
              </a:lnSpc>
              <a:spcBef>
                <a:spcPts val="0"/>
              </a:spcBef>
              <a:spcAft>
                <a:spcPts val="1600"/>
              </a:spcAft>
              <a:buNone/>
            </a:pPr>
            <a:r>
              <a:rPr lang="en-US" sz="1400" b="1" dirty="0"/>
              <a:t>Key Classes:</a:t>
            </a:r>
          </a:p>
          <a:p>
            <a:pPr marL="171450" indent="-171450" algn="just">
              <a:lnSpc>
                <a:spcPct val="100000"/>
              </a:lnSpc>
              <a:spcAft>
                <a:spcPts val="1600"/>
              </a:spcAft>
            </a:pPr>
            <a:r>
              <a:rPr lang="en-US" sz="1200" dirty="0"/>
              <a:t>User: </a:t>
            </a:r>
            <a:r>
              <a:rPr lang="en-US" sz="1200" dirty="0" err="1"/>
              <a:t>userId</a:t>
            </a:r>
            <a:r>
              <a:rPr lang="en-US" sz="1200" dirty="0"/>
              <a:t>, name, email</a:t>
            </a:r>
          </a:p>
          <a:p>
            <a:pPr marL="171450" indent="-171450" algn="just">
              <a:lnSpc>
                <a:spcPct val="100000"/>
              </a:lnSpc>
              <a:spcAft>
                <a:spcPts val="1600"/>
              </a:spcAft>
            </a:pPr>
            <a:r>
              <a:rPr lang="en-US" sz="1200" dirty="0"/>
              <a:t>Flight: </a:t>
            </a:r>
            <a:r>
              <a:rPr lang="en-US" sz="1200" dirty="0" err="1"/>
              <a:t>flightId</a:t>
            </a:r>
            <a:r>
              <a:rPr lang="en-US" sz="1200" dirty="0"/>
              <a:t>, source, destination</a:t>
            </a:r>
          </a:p>
          <a:p>
            <a:pPr marL="171450" indent="-171450" algn="just">
              <a:lnSpc>
                <a:spcPct val="100000"/>
              </a:lnSpc>
              <a:spcAft>
                <a:spcPts val="1600"/>
              </a:spcAft>
            </a:pPr>
            <a:r>
              <a:rPr lang="en-US" sz="1200" dirty="0"/>
              <a:t>Ticket: </a:t>
            </a:r>
            <a:r>
              <a:rPr lang="en-US" sz="1200" dirty="0" err="1"/>
              <a:t>ticketId</a:t>
            </a:r>
            <a:r>
              <a:rPr lang="en-US" sz="1200" dirty="0"/>
              <a:t>, </a:t>
            </a:r>
            <a:r>
              <a:rPr lang="en-US" sz="1200" dirty="0" err="1"/>
              <a:t>seatNumber</a:t>
            </a:r>
            <a:r>
              <a:rPr lang="en-US" sz="1200" dirty="0"/>
              <a:t>, booking status</a:t>
            </a:r>
          </a:p>
          <a:p>
            <a:pPr marL="171450" indent="-171450" algn="just">
              <a:lnSpc>
                <a:spcPct val="100000"/>
              </a:lnSpc>
              <a:spcAft>
                <a:spcPts val="1600"/>
              </a:spcAft>
            </a:pPr>
            <a:r>
              <a:rPr lang="en-US" sz="1200" dirty="0"/>
              <a:t>Booking: </a:t>
            </a:r>
            <a:r>
              <a:rPr lang="en-US" sz="1200" dirty="0" err="1"/>
              <a:t>bookingId</a:t>
            </a:r>
            <a:r>
              <a:rPr lang="en-US" sz="1200" dirty="0"/>
              <a:t>, </a:t>
            </a:r>
            <a:r>
              <a:rPr lang="en-US" sz="1200" dirty="0" err="1"/>
              <a:t>userId</a:t>
            </a:r>
            <a:r>
              <a:rPr lang="en-US" sz="1200" dirty="0"/>
              <a:t>, ticket</a:t>
            </a:r>
          </a:p>
          <a:p>
            <a:pPr marL="0" lvl="0" indent="0" algn="just" rtl="0">
              <a:lnSpc>
                <a:spcPct val="100000"/>
              </a:lnSpc>
              <a:spcBef>
                <a:spcPts val="0"/>
              </a:spcBef>
              <a:spcAft>
                <a:spcPts val="1600"/>
              </a:spcAft>
              <a:buNone/>
            </a:pPr>
            <a:r>
              <a:rPr lang="en-US" sz="1400" b="1" dirty="0"/>
              <a:t>Relationships:</a:t>
            </a:r>
          </a:p>
          <a:p>
            <a:pPr marL="171450" indent="-171450" algn="just">
              <a:lnSpc>
                <a:spcPct val="100000"/>
              </a:lnSpc>
              <a:spcAft>
                <a:spcPts val="1600"/>
              </a:spcAft>
            </a:pPr>
            <a:r>
              <a:rPr lang="en-US" sz="1200" dirty="0"/>
              <a:t>User → Booking (1-to-Many)</a:t>
            </a:r>
          </a:p>
          <a:p>
            <a:pPr marL="171450" indent="-171450" algn="just">
              <a:lnSpc>
                <a:spcPct val="100000"/>
              </a:lnSpc>
              <a:spcAft>
                <a:spcPts val="1600"/>
              </a:spcAft>
            </a:pPr>
            <a:r>
              <a:rPr lang="en-US" sz="1200" dirty="0"/>
              <a:t>Booking → Ticket (1-to-1)</a:t>
            </a:r>
            <a:endParaRPr sz="1200" dirty="0"/>
          </a:p>
        </p:txBody>
      </p:sp>
      <p:sp>
        <p:nvSpPr>
          <p:cNvPr id="97" name="Google Shape;97;p19">
            <a:extLst>
              <a:ext uri="{FF2B5EF4-FFF2-40B4-BE49-F238E27FC236}">
                <a16:creationId xmlns:a16="http://schemas.microsoft.com/office/drawing/2014/main" id="{B19451AB-7877-CEAA-A858-441F8F054083}"/>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Audio 2">
            <a:extLst>
              <a:ext uri="{FF2B5EF4-FFF2-40B4-BE49-F238E27FC236}">
                <a16:creationId xmlns:a16="http://schemas.microsoft.com/office/drawing/2014/main" id="{364F8562-FDE4-4D45-E51D-C6E59F8A54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935321771"/>
      </p:ext>
    </p:extLst>
  </p:cSld>
  <p:clrMapOvr>
    <a:masterClrMapping/>
  </p:clrMapOvr>
  <mc:AlternateContent xmlns:mc="http://schemas.openxmlformats.org/markup-compatibility/2006" xmlns:p14="http://schemas.microsoft.com/office/powerpoint/2010/main">
    <mc:Choice Requires="p14">
      <p:transition spd="slow" p14:dur="2000" advTm="33450"/>
    </mc:Choice>
    <mc:Fallback xmlns="">
      <p:transition spd="slow" advTm="33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A23841D3-3755-F3FC-37E2-455064F406C3}"/>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4EF09A9-CDD5-1F48-3490-A3CF66714E5E}"/>
              </a:ext>
            </a:extLst>
          </p:cNvPr>
          <p:cNvSpPr txBox="1">
            <a:spLocks noGrp="1"/>
          </p:cNvSpPr>
          <p:nvPr>
            <p:ph type="title"/>
          </p:nvPr>
        </p:nvSpPr>
        <p:spPr>
          <a:xfrm>
            <a:off x="311700" y="86683"/>
            <a:ext cx="8520600" cy="553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Sequence Diagram (5 use cases)</a:t>
            </a:r>
            <a:endParaRPr/>
          </a:p>
        </p:txBody>
      </p:sp>
      <p:sp>
        <p:nvSpPr>
          <p:cNvPr id="96" name="Google Shape;96;p19">
            <a:extLst>
              <a:ext uri="{FF2B5EF4-FFF2-40B4-BE49-F238E27FC236}">
                <a16:creationId xmlns:a16="http://schemas.microsoft.com/office/drawing/2014/main" id="{3F5E426C-F162-B5A0-6668-E21B57B4FFCC}"/>
              </a:ext>
            </a:extLst>
          </p:cNvPr>
          <p:cNvSpPr txBox="1">
            <a:spLocks noGrp="1"/>
          </p:cNvSpPr>
          <p:nvPr>
            <p:ph type="body" idx="1"/>
          </p:nvPr>
        </p:nvSpPr>
        <p:spPr>
          <a:xfrm>
            <a:off x="460556" y="640080"/>
            <a:ext cx="8520600" cy="4416737"/>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dirty="0"/>
              <a:t>Actors &amp; Components:</a:t>
            </a:r>
          </a:p>
          <a:p>
            <a:pPr marL="285750" indent="-285750" algn="just">
              <a:lnSpc>
                <a:spcPct val="100000"/>
              </a:lnSpc>
              <a:spcAft>
                <a:spcPts val="1600"/>
              </a:spcAft>
            </a:pPr>
            <a:r>
              <a:rPr lang="en-US" sz="1300" dirty="0"/>
              <a:t>Actor: User/System Component.</a:t>
            </a:r>
          </a:p>
          <a:p>
            <a:pPr marL="285750" indent="-285750" algn="just">
              <a:lnSpc>
                <a:spcPct val="100000"/>
              </a:lnSpc>
              <a:spcAft>
                <a:spcPts val="1600"/>
              </a:spcAft>
            </a:pPr>
            <a:r>
              <a:rPr lang="en-US" sz="1300" dirty="0"/>
              <a:t>Interface: GUI/API Calls.</a:t>
            </a:r>
          </a:p>
          <a:p>
            <a:pPr marL="285750" indent="-285750" algn="just">
              <a:lnSpc>
                <a:spcPct val="100000"/>
              </a:lnSpc>
              <a:spcAft>
                <a:spcPts val="1600"/>
              </a:spcAft>
            </a:pPr>
            <a:r>
              <a:rPr lang="en-US" sz="1300" dirty="0"/>
              <a:t>Control: Booking/Payment Controller.</a:t>
            </a:r>
          </a:p>
          <a:p>
            <a:pPr marL="285750" indent="-285750" algn="just">
              <a:lnSpc>
                <a:spcPct val="100000"/>
              </a:lnSpc>
              <a:spcAft>
                <a:spcPts val="1600"/>
              </a:spcAft>
            </a:pPr>
            <a:r>
              <a:rPr lang="en-US" sz="1300" dirty="0"/>
              <a:t>Entities: Flight, Ticket, Payment.</a:t>
            </a:r>
          </a:p>
          <a:p>
            <a:pPr marL="0" lvl="0" indent="0" algn="just" rtl="0">
              <a:lnSpc>
                <a:spcPct val="100000"/>
              </a:lnSpc>
              <a:spcBef>
                <a:spcPts val="0"/>
              </a:spcBef>
              <a:spcAft>
                <a:spcPts val="1600"/>
              </a:spcAft>
              <a:buNone/>
            </a:pPr>
            <a:r>
              <a:rPr lang="en-US" sz="1400" b="1" dirty="0"/>
              <a:t>Use Cases Covered:</a:t>
            </a:r>
          </a:p>
          <a:p>
            <a:pPr marL="285750" indent="-285750" algn="just">
              <a:lnSpc>
                <a:spcPct val="100000"/>
              </a:lnSpc>
              <a:spcAft>
                <a:spcPts val="1600"/>
              </a:spcAft>
            </a:pPr>
            <a:r>
              <a:rPr lang="en-US" sz="1400" b="1" dirty="0"/>
              <a:t> </a:t>
            </a:r>
            <a:r>
              <a:rPr lang="en-US" sz="1300" dirty="0"/>
              <a:t>Search Flights</a:t>
            </a:r>
          </a:p>
          <a:p>
            <a:pPr marL="285750" indent="-285750" algn="just">
              <a:lnSpc>
                <a:spcPct val="100000"/>
              </a:lnSpc>
              <a:spcAft>
                <a:spcPts val="1600"/>
              </a:spcAft>
            </a:pPr>
            <a:r>
              <a:rPr lang="en-US" sz="1300" dirty="0"/>
              <a:t> Select Flight &amp; Seat</a:t>
            </a:r>
          </a:p>
          <a:p>
            <a:pPr marL="285750" indent="-285750" algn="just">
              <a:lnSpc>
                <a:spcPct val="100000"/>
              </a:lnSpc>
              <a:spcAft>
                <a:spcPts val="1600"/>
              </a:spcAft>
            </a:pPr>
            <a:r>
              <a:rPr lang="en-US" sz="1300" dirty="0"/>
              <a:t> Book Ticket</a:t>
            </a:r>
          </a:p>
          <a:p>
            <a:pPr marL="285750" indent="-285750" algn="just">
              <a:lnSpc>
                <a:spcPct val="100000"/>
              </a:lnSpc>
              <a:spcAft>
                <a:spcPts val="1600"/>
              </a:spcAft>
            </a:pPr>
            <a:r>
              <a:rPr lang="en-US" sz="1300" dirty="0"/>
              <a:t> Make Payment</a:t>
            </a:r>
          </a:p>
        </p:txBody>
      </p:sp>
      <p:sp>
        <p:nvSpPr>
          <p:cNvPr id="97" name="Google Shape;97;p19">
            <a:extLst>
              <a:ext uri="{FF2B5EF4-FFF2-40B4-BE49-F238E27FC236}">
                <a16:creationId xmlns:a16="http://schemas.microsoft.com/office/drawing/2014/main" id="{4E7E461B-8FDA-5B0E-AFEB-CC563964F470}"/>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9" name="Audio 8">
            <a:extLst>
              <a:ext uri="{FF2B5EF4-FFF2-40B4-BE49-F238E27FC236}">
                <a16:creationId xmlns:a16="http://schemas.microsoft.com/office/drawing/2014/main" id="{69EAA2CB-210E-1926-6F84-AA4FDDF21B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37058496"/>
      </p:ext>
    </p:extLst>
  </p:cSld>
  <p:clrMapOvr>
    <a:masterClrMapping/>
  </p:clrMapOvr>
  <mc:AlternateContent xmlns:mc="http://schemas.openxmlformats.org/markup-compatibility/2006">
    <mc:Choice xmlns:p14="http://schemas.microsoft.com/office/powerpoint/2010/main" Requires="p14">
      <p:transition spd="slow" p14:dur="2000" advTm="28123"/>
    </mc:Choice>
    <mc:Fallback>
      <p:transition spd="slow" advTm="28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0B03A5D1-66F8-8A36-F04F-D6072F8398A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49D4769-B919-A288-CDD3-AB1E3AE84F28}"/>
              </a:ext>
            </a:extLst>
          </p:cNvPr>
          <p:cNvPicPr>
            <a:picLocks noChangeAspect="1"/>
          </p:cNvPicPr>
          <p:nvPr/>
        </p:nvPicPr>
        <p:blipFill>
          <a:blip r:embed="rId5"/>
          <a:stretch>
            <a:fillRect/>
          </a:stretch>
        </p:blipFill>
        <p:spPr>
          <a:xfrm>
            <a:off x="391442" y="777564"/>
            <a:ext cx="8382721" cy="4173471"/>
          </a:xfrm>
          <a:prstGeom prst="rect">
            <a:avLst/>
          </a:prstGeom>
        </p:spPr>
      </p:pic>
      <p:sp>
        <p:nvSpPr>
          <p:cNvPr id="95" name="Google Shape;95;p19">
            <a:extLst>
              <a:ext uri="{FF2B5EF4-FFF2-40B4-BE49-F238E27FC236}">
                <a16:creationId xmlns:a16="http://schemas.microsoft.com/office/drawing/2014/main" id="{944819CD-546A-FFE7-C251-EDC54F88E8F0}"/>
              </a:ext>
            </a:extLst>
          </p:cNvPr>
          <p:cNvSpPr txBox="1">
            <a:spLocks noGrp="1"/>
          </p:cNvSpPr>
          <p:nvPr>
            <p:ph type="title"/>
          </p:nvPr>
        </p:nvSpPr>
        <p:spPr>
          <a:xfrm>
            <a:off x="311699" y="86683"/>
            <a:ext cx="8730941" cy="553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Sequence Diagram (</a:t>
            </a:r>
            <a:r>
              <a:rPr lang="en-US" sz="2000"/>
              <a:t>U</a:t>
            </a:r>
            <a:r>
              <a:rPr lang="en-US" sz="2400"/>
              <a:t>se case 1: Search Flight)</a:t>
            </a:r>
            <a:endParaRPr sz="2000"/>
          </a:p>
        </p:txBody>
      </p:sp>
      <p:sp>
        <p:nvSpPr>
          <p:cNvPr id="97" name="Google Shape;97;p19">
            <a:extLst>
              <a:ext uri="{FF2B5EF4-FFF2-40B4-BE49-F238E27FC236}">
                <a16:creationId xmlns:a16="http://schemas.microsoft.com/office/drawing/2014/main" id="{221010D4-1CC3-7C6A-F05A-196824A0549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Audio 9">
            <a:extLst>
              <a:ext uri="{FF2B5EF4-FFF2-40B4-BE49-F238E27FC236}">
                <a16:creationId xmlns:a16="http://schemas.microsoft.com/office/drawing/2014/main" id="{F14FC339-AB32-F075-241A-F3EDC4A07D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959997051"/>
      </p:ext>
    </p:extLst>
  </p:cSld>
  <p:clrMapOvr>
    <a:masterClrMapping/>
  </p:clrMapOvr>
  <mc:AlternateContent xmlns:mc="http://schemas.openxmlformats.org/markup-compatibility/2006" xmlns:p14="http://schemas.microsoft.com/office/powerpoint/2010/main">
    <mc:Choice Requires="p14">
      <p:transition spd="slow" p14:dur="2000" advTm="4362"/>
    </mc:Choice>
    <mc:Fallback xmlns="">
      <p:transition spd="slow" advTm="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86683"/>
            <a:ext cx="8520600" cy="553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DEPLOYMENT Diagram</a:t>
            </a:r>
            <a:endParaRPr dirty="0"/>
          </a:p>
        </p:txBody>
      </p:sp>
      <p:sp>
        <p:nvSpPr>
          <p:cNvPr id="96" name="Google Shape;96;p19">
            <a:extLst>
              <a:ext uri="{FF2B5EF4-FFF2-40B4-BE49-F238E27FC236}">
                <a16:creationId xmlns:a16="http://schemas.microsoft.com/office/drawing/2014/main" id="{2A0B8D53-EC56-0CA4-9BB5-7F38B1A98200}"/>
              </a:ext>
            </a:extLst>
          </p:cNvPr>
          <p:cNvSpPr txBox="1">
            <a:spLocks noGrp="1"/>
          </p:cNvSpPr>
          <p:nvPr>
            <p:ph type="body" idx="1"/>
          </p:nvPr>
        </p:nvSpPr>
        <p:spPr>
          <a:xfrm>
            <a:off x="407500" y="726763"/>
            <a:ext cx="8300565" cy="4416737"/>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dirty="0"/>
              <a:t>Purpose: </a:t>
            </a:r>
            <a:r>
              <a:rPr lang="en-US" sz="1400" dirty="0"/>
              <a:t>To model the physical architecture of a system and show how software components (artifacts) are deployed on the hardware infrastructure (nodes) of the system.</a:t>
            </a:r>
          </a:p>
          <a:p>
            <a:pPr marL="0" lvl="0" indent="0" algn="just" rtl="0">
              <a:lnSpc>
                <a:spcPct val="100000"/>
              </a:lnSpc>
              <a:spcBef>
                <a:spcPts val="0"/>
              </a:spcBef>
              <a:spcAft>
                <a:spcPts val="1600"/>
              </a:spcAft>
              <a:buNone/>
            </a:pPr>
            <a:r>
              <a:rPr lang="en-US" sz="1400" b="1" dirty="0"/>
              <a:t>Nodes:</a:t>
            </a:r>
          </a:p>
          <a:p>
            <a:pPr marL="285750" indent="-285750" algn="just">
              <a:lnSpc>
                <a:spcPct val="100000"/>
              </a:lnSpc>
              <a:spcAft>
                <a:spcPts val="1600"/>
              </a:spcAft>
            </a:pPr>
            <a:r>
              <a:rPr lang="en-US" sz="1400" dirty="0"/>
              <a:t>Client Device: Browser or Mobile App</a:t>
            </a:r>
          </a:p>
          <a:p>
            <a:pPr marL="285750" indent="-285750" algn="just">
              <a:lnSpc>
                <a:spcPct val="100000"/>
              </a:lnSpc>
              <a:spcAft>
                <a:spcPts val="1600"/>
              </a:spcAft>
            </a:pPr>
            <a:r>
              <a:rPr lang="en-US" sz="1400" dirty="0"/>
              <a:t>Web Server: Hosts GUI and Controllers</a:t>
            </a:r>
          </a:p>
          <a:p>
            <a:pPr marL="285750" indent="-285750" algn="just">
              <a:lnSpc>
                <a:spcPct val="100000"/>
              </a:lnSpc>
              <a:spcAft>
                <a:spcPts val="1600"/>
              </a:spcAft>
            </a:pPr>
            <a:r>
              <a:rPr lang="en-US" sz="1400" dirty="0"/>
              <a:t>Application Server: Hosts Business Logic</a:t>
            </a:r>
          </a:p>
          <a:p>
            <a:pPr marL="285750" indent="-285750" algn="just">
              <a:lnSpc>
                <a:spcPct val="100000"/>
              </a:lnSpc>
              <a:spcAft>
                <a:spcPts val="1600"/>
              </a:spcAft>
            </a:pPr>
            <a:r>
              <a:rPr lang="en-US" sz="1400" dirty="0"/>
              <a:t>Database Server: Stores persistent data</a:t>
            </a:r>
          </a:p>
          <a:p>
            <a:pPr marL="0" indent="0" algn="just">
              <a:lnSpc>
                <a:spcPct val="100000"/>
              </a:lnSpc>
              <a:spcAft>
                <a:spcPts val="1600"/>
              </a:spcAft>
              <a:buNone/>
            </a:pPr>
            <a:r>
              <a:rPr lang="en-US" sz="1400" b="1" dirty="0"/>
              <a:t>Key Point:</a:t>
            </a:r>
            <a:endParaRPr lang="en-US" sz="1400" dirty="0"/>
          </a:p>
          <a:p>
            <a:pPr marL="285750" indent="-285750" algn="just">
              <a:lnSpc>
                <a:spcPct val="100000"/>
              </a:lnSpc>
              <a:spcAft>
                <a:spcPts val="1600"/>
              </a:spcAft>
            </a:pPr>
            <a:r>
              <a:rPr lang="en-US" sz="1400" dirty="0"/>
              <a:t>Scalable architecture separating UI, logic, and data layers for better maintainability.</a:t>
            </a:r>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3" name="Audio 12">
            <a:extLst>
              <a:ext uri="{FF2B5EF4-FFF2-40B4-BE49-F238E27FC236}">
                <a16:creationId xmlns:a16="http://schemas.microsoft.com/office/drawing/2014/main" id="{EC7D6AF0-3EAE-1C02-A38E-4FC9159DA3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713451110"/>
      </p:ext>
    </p:extLst>
  </p:cSld>
  <p:clrMapOvr>
    <a:masterClrMapping/>
  </p:clrMapOvr>
  <mc:AlternateContent xmlns:mc="http://schemas.openxmlformats.org/markup-compatibility/2006">
    <mc:Choice xmlns:p14="http://schemas.microsoft.com/office/powerpoint/2010/main" Requires="p14">
      <p:transition spd="slow" p14:dur="2000" advTm="51416"/>
    </mc:Choice>
    <mc:Fallback>
      <p:transition spd="slow" advTm="51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6512224A-96CA-55D1-398E-F6A2784DD787}"/>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58201085-6311-A642-346F-286B4E090E00}"/>
              </a:ext>
            </a:extLst>
          </p:cNvPr>
          <p:cNvSpPr txBox="1">
            <a:spLocks noGrp="1"/>
          </p:cNvSpPr>
          <p:nvPr>
            <p:ph type="title"/>
          </p:nvPr>
        </p:nvSpPr>
        <p:spPr>
          <a:xfrm>
            <a:off x="311700" y="45721"/>
            <a:ext cx="8520600" cy="4800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DEPLOYMENT Diagram</a:t>
            </a:r>
            <a:endParaRPr dirty="0"/>
          </a:p>
        </p:txBody>
      </p:sp>
      <p:sp>
        <p:nvSpPr>
          <p:cNvPr id="97" name="Google Shape;97;p19">
            <a:extLst>
              <a:ext uri="{FF2B5EF4-FFF2-40B4-BE49-F238E27FC236}">
                <a16:creationId xmlns:a16="http://schemas.microsoft.com/office/drawing/2014/main" id="{CF2692EC-B370-AA20-6DD4-ED89FB241F7E}"/>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4" name="Audio 3">
            <a:extLst>
              <a:ext uri="{FF2B5EF4-FFF2-40B4-BE49-F238E27FC236}">
                <a16:creationId xmlns:a16="http://schemas.microsoft.com/office/drawing/2014/main" id="{27A81202-2F49-81A1-62B5-D30F0DBCD0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pic>
        <p:nvPicPr>
          <p:cNvPr id="5" name="Picture 4" descr="A screenshot of a application&#10;&#10;AI-generated content may be incorrect.">
            <a:extLst>
              <a:ext uri="{FF2B5EF4-FFF2-40B4-BE49-F238E27FC236}">
                <a16:creationId xmlns:a16="http://schemas.microsoft.com/office/drawing/2014/main" id="{29F5C952-5AC5-D0FF-FAE6-FB1E41BCCA20}"/>
              </a:ext>
            </a:extLst>
          </p:cNvPr>
          <p:cNvPicPr>
            <a:picLocks noChangeAspect="1"/>
          </p:cNvPicPr>
          <p:nvPr/>
        </p:nvPicPr>
        <p:blipFill>
          <a:blip r:embed="rId6"/>
          <a:stretch>
            <a:fillRect/>
          </a:stretch>
        </p:blipFill>
        <p:spPr>
          <a:xfrm>
            <a:off x="358902" y="615280"/>
            <a:ext cx="8361326" cy="4441537"/>
          </a:xfrm>
          <a:prstGeom prst="rect">
            <a:avLst/>
          </a:prstGeom>
        </p:spPr>
      </p:pic>
    </p:spTree>
    <p:extLst>
      <p:ext uri="{BB962C8B-B14F-4D97-AF65-F5344CB8AC3E}">
        <p14:creationId xmlns:p14="http://schemas.microsoft.com/office/powerpoint/2010/main" val="2167508659"/>
      </p:ext>
    </p:extLst>
  </p:cSld>
  <p:clrMapOvr>
    <a:masterClrMapping/>
  </p:clrMapOvr>
  <mc:AlternateContent xmlns:mc="http://schemas.openxmlformats.org/markup-compatibility/2006">
    <mc:Choice xmlns:p14="http://schemas.microsoft.com/office/powerpoint/2010/main" Requires="p14">
      <p:transition spd="slow" p14:dur="2000" advTm="28104"/>
    </mc:Choice>
    <mc:Fallback>
      <p:transition spd="slow" advTm="28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96" fill="hold"/>
                                        <p:tgtEl>
                                          <p:spTgt spid="4"/>
                                        </p:tgtEl>
                                      </p:cBhvr>
                                    </p:cmd>
                                  </p:childTnLst>
                                </p:cTn>
                              </p:par>
                            </p:childTnLst>
                          </p:cTn>
                        </p:par>
                        <p:par>
                          <p:cTn id="7" fill="hold">
                            <p:stCondLst>
                              <p:cond delay="28096"/>
                            </p:stCondLst>
                            <p:childTnLst>
                              <p:par>
                                <p:cTn id="8" presetID="1" presetClass="mediacall" presetSubtype="0" fill="hold" nodeType="afterEffect">
                                  <p:stCondLst>
                                    <p:cond delay="0"/>
                                  </p:stCondLst>
                                  <p:childTnLst>
                                    <p:cmd type="call" cmd="playFrom(0.0)">
                                      <p:cBhvr>
                                        <p:cTn id="9" dur="280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33342"/>
            <a:ext cx="8520600" cy="515297"/>
          </a:xfrm>
          <a:prstGeom prst="rect">
            <a:avLst/>
          </a:prstGeom>
        </p:spPr>
        <p:txBody>
          <a:bodyPr spcFirstLastPara="1" wrap="square" lIns="91425" tIns="91425" rIns="91425" bIns="91425" anchor="t" anchorCtr="0">
            <a:noAutofit/>
          </a:bodyPr>
          <a:lstStyle/>
          <a:p>
            <a:pPr algn="l"/>
            <a:r>
              <a:rPr lang="en-US" sz="2800" dirty="0"/>
              <a:t>DEMO (App Screenshots)</a:t>
            </a:r>
            <a:br>
              <a:rPr lang="en-US" sz="2400" b="1" dirty="0"/>
            </a:br>
            <a:endParaRPr dirty="0"/>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8" name="Picture 7">
            <a:extLst>
              <a:ext uri="{FF2B5EF4-FFF2-40B4-BE49-F238E27FC236}">
                <a16:creationId xmlns:a16="http://schemas.microsoft.com/office/drawing/2014/main" id="{3928CFAF-7F72-C9C7-C56B-B3E6E6FDAB07}"/>
              </a:ext>
            </a:extLst>
          </p:cNvPr>
          <p:cNvPicPr>
            <a:picLocks noChangeAspect="1"/>
          </p:cNvPicPr>
          <p:nvPr/>
        </p:nvPicPr>
        <p:blipFill>
          <a:blip r:embed="rId5"/>
          <a:stretch>
            <a:fillRect/>
          </a:stretch>
        </p:blipFill>
        <p:spPr>
          <a:xfrm>
            <a:off x="3424260" y="622005"/>
            <a:ext cx="2295480" cy="4488152"/>
          </a:xfrm>
          <a:prstGeom prst="rect">
            <a:avLst/>
          </a:prstGeom>
        </p:spPr>
      </p:pic>
      <p:pic>
        <p:nvPicPr>
          <p:cNvPr id="31" name="Audio 30">
            <a:extLst>
              <a:ext uri="{FF2B5EF4-FFF2-40B4-BE49-F238E27FC236}">
                <a16:creationId xmlns:a16="http://schemas.microsoft.com/office/drawing/2014/main" id="{943357A0-55D8-444F-A0C4-AAF74240FA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51145384"/>
      </p:ext>
    </p:extLst>
  </p:cSld>
  <p:clrMapOvr>
    <a:masterClrMapping/>
  </p:clrMapOvr>
  <mc:AlternateContent xmlns:mc="http://schemas.openxmlformats.org/markup-compatibility/2006">
    <mc:Choice xmlns:p14="http://schemas.microsoft.com/office/powerpoint/2010/main" Requires="p14">
      <p:transition spd="slow" p14:dur="2000" advTm="9557"/>
    </mc:Choice>
    <mc:Fallback>
      <p:transition spd="slow" advTm="9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53899"/>
            <a:ext cx="8520600" cy="4351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DEMO</a:t>
            </a:r>
            <a:endParaRPr dirty="0"/>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6" name="Picture 5">
            <a:extLst>
              <a:ext uri="{FF2B5EF4-FFF2-40B4-BE49-F238E27FC236}">
                <a16:creationId xmlns:a16="http://schemas.microsoft.com/office/drawing/2014/main" id="{EA3D6606-BB0E-5310-457A-B2CB07A13DCB}"/>
              </a:ext>
            </a:extLst>
          </p:cNvPr>
          <p:cNvPicPr>
            <a:picLocks noChangeAspect="1"/>
          </p:cNvPicPr>
          <p:nvPr/>
        </p:nvPicPr>
        <p:blipFill>
          <a:blip r:embed="rId5"/>
          <a:stretch>
            <a:fillRect/>
          </a:stretch>
        </p:blipFill>
        <p:spPr>
          <a:xfrm>
            <a:off x="3420409" y="530699"/>
            <a:ext cx="2303181" cy="4526118"/>
          </a:xfrm>
          <a:prstGeom prst="rect">
            <a:avLst/>
          </a:prstGeom>
        </p:spPr>
      </p:pic>
      <p:pic>
        <p:nvPicPr>
          <p:cNvPr id="21" name="Audio 20">
            <a:extLst>
              <a:ext uri="{FF2B5EF4-FFF2-40B4-BE49-F238E27FC236}">
                <a16:creationId xmlns:a16="http://schemas.microsoft.com/office/drawing/2014/main" id="{B12AAEAC-4964-AFAC-CD43-512A8C1B45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641544349"/>
      </p:ext>
    </p:extLst>
  </p:cSld>
  <p:clrMapOvr>
    <a:masterClrMapping/>
  </p:clrMapOvr>
  <mc:AlternateContent xmlns:mc="http://schemas.openxmlformats.org/markup-compatibility/2006">
    <mc:Choice xmlns:p14="http://schemas.microsoft.com/office/powerpoint/2010/main" Requires="p14">
      <p:transition spd="slow" p14:dur="2000" advTm="8992"/>
    </mc:Choice>
    <mc:Fallback>
      <p:transition spd="slow" advTm="8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86683"/>
            <a:ext cx="8520600" cy="461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DEMO</a:t>
            </a:r>
            <a:endParaRPr dirty="0"/>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9" name="Picture 8">
            <a:extLst>
              <a:ext uri="{FF2B5EF4-FFF2-40B4-BE49-F238E27FC236}">
                <a16:creationId xmlns:a16="http://schemas.microsoft.com/office/drawing/2014/main" id="{D9C2C202-5A10-0BE1-DB88-CCD4F03EE136}"/>
              </a:ext>
            </a:extLst>
          </p:cNvPr>
          <p:cNvPicPr>
            <a:picLocks noChangeAspect="1"/>
          </p:cNvPicPr>
          <p:nvPr/>
        </p:nvPicPr>
        <p:blipFill>
          <a:blip r:embed="rId5"/>
          <a:stretch>
            <a:fillRect/>
          </a:stretch>
        </p:blipFill>
        <p:spPr>
          <a:xfrm>
            <a:off x="3420835" y="635324"/>
            <a:ext cx="2302329" cy="4421494"/>
          </a:xfrm>
          <a:prstGeom prst="rect">
            <a:avLst/>
          </a:prstGeom>
        </p:spPr>
      </p:pic>
      <p:pic>
        <p:nvPicPr>
          <p:cNvPr id="15" name="Audio 14">
            <a:extLst>
              <a:ext uri="{FF2B5EF4-FFF2-40B4-BE49-F238E27FC236}">
                <a16:creationId xmlns:a16="http://schemas.microsoft.com/office/drawing/2014/main" id="{9864C3C0-A86B-1287-0D19-21BC475273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86691349"/>
      </p:ext>
    </p:extLst>
  </p:cSld>
  <p:clrMapOvr>
    <a:masterClrMapping/>
  </p:clrMapOvr>
  <mc:AlternateContent xmlns:mc="http://schemas.openxmlformats.org/markup-compatibility/2006">
    <mc:Choice xmlns:p14="http://schemas.microsoft.com/office/powerpoint/2010/main" Requires="p14">
      <p:transition spd="slow" p14:dur="2000" advTm="832"/>
    </mc:Choice>
    <mc:Fallback>
      <p:transition spd="slow" advTm="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Outline</a:t>
            </a:r>
            <a:endParaRPr/>
          </a:p>
        </p:txBody>
      </p:sp>
      <p:sp>
        <p:nvSpPr>
          <p:cNvPr id="68" name="Google Shape;68;p15"/>
          <p:cNvSpPr txBox="1">
            <a:spLocks noGrp="1"/>
          </p:cNvSpPr>
          <p:nvPr>
            <p:ph type="body" idx="1"/>
          </p:nvPr>
        </p:nvSpPr>
        <p:spPr>
          <a:xfrm>
            <a:off x="311700" y="1203960"/>
            <a:ext cx="8436060" cy="33909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1600"/>
              </a:spcAft>
              <a:buFont typeface="Wingdings" panose="05000000000000000000" pitchFamily="2" charset="2"/>
              <a:buChar char="q"/>
            </a:pPr>
            <a:r>
              <a:rPr lang="en-US"/>
              <a:t>To present the UML models for the Ticket Booking System.</a:t>
            </a:r>
          </a:p>
          <a:p>
            <a:pPr marL="285750" lvl="0" indent="-285750" algn="just" rtl="0">
              <a:spcBef>
                <a:spcPts val="0"/>
              </a:spcBef>
              <a:spcAft>
                <a:spcPts val="1600"/>
              </a:spcAft>
              <a:buFont typeface="Wingdings" panose="05000000000000000000" pitchFamily="2" charset="2"/>
              <a:buChar char="q"/>
            </a:pPr>
            <a:r>
              <a:rPr lang="en-US"/>
              <a:t>To illustrate system design from requirements to implementation.</a:t>
            </a:r>
          </a:p>
          <a:p>
            <a:pPr marL="285750" lvl="0" indent="-285750" algn="just" rtl="0">
              <a:spcBef>
                <a:spcPts val="0"/>
              </a:spcBef>
              <a:spcAft>
                <a:spcPts val="1600"/>
              </a:spcAft>
              <a:buFont typeface="Wingdings" panose="05000000000000000000" pitchFamily="2" charset="2"/>
              <a:buChar char="q"/>
            </a:pPr>
            <a:r>
              <a:rPr lang="en-US"/>
              <a:t>To ensure clarity in functional and structural aspects. </a:t>
            </a:r>
          </a:p>
          <a:p>
            <a:pPr marL="0" lvl="0" indent="0" algn="l" rtl="0">
              <a:spcBef>
                <a:spcPts val="0"/>
              </a:spcBef>
              <a:spcAft>
                <a:spcPts val="1600"/>
              </a:spcAft>
              <a:buNone/>
            </a:pPr>
            <a:endParaRPr lang="en-US" sz="2000"/>
          </a:p>
          <a:p>
            <a:pPr marL="0" lvl="0" indent="0" algn="l" rtl="0">
              <a:spcBef>
                <a:spcPts val="0"/>
              </a:spcBef>
              <a:spcAft>
                <a:spcPts val="1600"/>
              </a:spcAft>
              <a:buNone/>
            </a:pPr>
            <a:endParaRPr lang="en-US" sz="2000"/>
          </a:p>
          <a:p>
            <a:pPr marL="0" lvl="0" indent="0" algn="l" rtl="0">
              <a:spcBef>
                <a:spcPts val="0"/>
              </a:spcBef>
              <a:spcAft>
                <a:spcPts val="1600"/>
              </a:spcAft>
              <a:buNone/>
            </a:pPr>
            <a:endParaRPr sz="2000"/>
          </a:p>
        </p:txBody>
      </p:sp>
      <p:sp>
        <p:nvSpPr>
          <p:cNvPr id="69" name="Google Shape;69;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Audio 2">
            <a:extLst>
              <a:ext uri="{FF2B5EF4-FFF2-40B4-BE49-F238E27FC236}">
                <a16:creationId xmlns:a16="http://schemas.microsoft.com/office/drawing/2014/main" id="{84B50516-3FA6-0FDF-CF14-A88D1DCCEF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168"/>
    </mc:Choice>
    <mc:Fallback xmlns="">
      <p:transition spd="slow" advTm="15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61519"/>
            <a:ext cx="8520600" cy="4275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DEMO</a:t>
            </a:r>
            <a:endParaRPr dirty="0"/>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8" name="Picture 7">
            <a:extLst>
              <a:ext uri="{FF2B5EF4-FFF2-40B4-BE49-F238E27FC236}">
                <a16:creationId xmlns:a16="http://schemas.microsoft.com/office/drawing/2014/main" id="{1A5EC5BA-7F71-B2AA-A091-2955894FB2E9}"/>
              </a:ext>
            </a:extLst>
          </p:cNvPr>
          <p:cNvPicPr>
            <a:picLocks noChangeAspect="1"/>
          </p:cNvPicPr>
          <p:nvPr/>
        </p:nvPicPr>
        <p:blipFill>
          <a:blip r:embed="rId5"/>
          <a:stretch>
            <a:fillRect/>
          </a:stretch>
        </p:blipFill>
        <p:spPr>
          <a:xfrm>
            <a:off x="3432385" y="546336"/>
            <a:ext cx="2279229" cy="4515797"/>
          </a:xfrm>
          <a:prstGeom prst="rect">
            <a:avLst/>
          </a:prstGeom>
        </p:spPr>
      </p:pic>
      <p:pic>
        <p:nvPicPr>
          <p:cNvPr id="16" name="Audio 15">
            <a:extLst>
              <a:ext uri="{FF2B5EF4-FFF2-40B4-BE49-F238E27FC236}">
                <a16:creationId xmlns:a16="http://schemas.microsoft.com/office/drawing/2014/main" id="{990C39BA-7736-7A37-0DC0-2B0C394890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625838466"/>
      </p:ext>
    </p:extLst>
  </p:cSld>
  <p:clrMapOvr>
    <a:masterClrMapping/>
  </p:clrMapOvr>
  <mc:AlternateContent xmlns:mc="http://schemas.openxmlformats.org/markup-compatibility/2006">
    <mc:Choice xmlns:p14="http://schemas.microsoft.com/office/powerpoint/2010/main" Requires="p14">
      <p:transition spd="slow" p14:dur="2000" advTm="18711"/>
    </mc:Choice>
    <mc:Fallback>
      <p:transition spd="slow" advTm="18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56203"/>
            <a:ext cx="8520600" cy="461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DEMO</a:t>
            </a:r>
            <a:endParaRPr dirty="0"/>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5" name="Picture 4">
            <a:extLst>
              <a:ext uri="{FF2B5EF4-FFF2-40B4-BE49-F238E27FC236}">
                <a16:creationId xmlns:a16="http://schemas.microsoft.com/office/drawing/2014/main" id="{46713F11-D8B3-F3BD-94F2-29B7C6CEA551}"/>
              </a:ext>
            </a:extLst>
          </p:cNvPr>
          <p:cNvPicPr>
            <a:picLocks noChangeAspect="1"/>
          </p:cNvPicPr>
          <p:nvPr/>
        </p:nvPicPr>
        <p:blipFill>
          <a:blip r:embed="rId5"/>
          <a:stretch>
            <a:fillRect/>
          </a:stretch>
        </p:blipFill>
        <p:spPr>
          <a:xfrm>
            <a:off x="3410102" y="586740"/>
            <a:ext cx="2323796" cy="4470077"/>
          </a:xfrm>
          <a:prstGeom prst="rect">
            <a:avLst/>
          </a:prstGeom>
        </p:spPr>
      </p:pic>
      <p:pic>
        <p:nvPicPr>
          <p:cNvPr id="13" name="Audio 12">
            <a:extLst>
              <a:ext uri="{FF2B5EF4-FFF2-40B4-BE49-F238E27FC236}">
                <a16:creationId xmlns:a16="http://schemas.microsoft.com/office/drawing/2014/main" id="{C1E43462-A4A6-D2F8-AFA7-55FEC8F49C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793680524"/>
      </p:ext>
    </p:extLst>
  </p:cSld>
  <p:clrMapOvr>
    <a:masterClrMapping/>
  </p:clrMapOvr>
  <mc:AlternateContent xmlns:mc="http://schemas.openxmlformats.org/markup-compatibility/2006">
    <mc:Choice xmlns:p14="http://schemas.microsoft.com/office/powerpoint/2010/main" Requires="p14">
      <p:transition spd="slow" p14:dur="2000" advTm="15109"/>
    </mc:Choice>
    <mc:Fallback>
      <p:transition spd="slow" advTm="15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48584"/>
            <a:ext cx="8520600" cy="4927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DEMO</a:t>
            </a:r>
            <a:endParaRPr dirty="0"/>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5" name="Picture 4">
            <a:extLst>
              <a:ext uri="{FF2B5EF4-FFF2-40B4-BE49-F238E27FC236}">
                <a16:creationId xmlns:a16="http://schemas.microsoft.com/office/drawing/2014/main" id="{AFA84523-BEC8-A43A-0863-F6950F07BDA6}"/>
              </a:ext>
            </a:extLst>
          </p:cNvPr>
          <p:cNvPicPr>
            <a:picLocks noChangeAspect="1"/>
          </p:cNvPicPr>
          <p:nvPr/>
        </p:nvPicPr>
        <p:blipFill>
          <a:blip r:embed="rId5"/>
          <a:stretch>
            <a:fillRect/>
          </a:stretch>
        </p:blipFill>
        <p:spPr>
          <a:xfrm>
            <a:off x="3418794" y="609600"/>
            <a:ext cx="2306411" cy="4447217"/>
          </a:xfrm>
          <a:prstGeom prst="rect">
            <a:avLst/>
          </a:prstGeom>
        </p:spPr>
      </p:pic>
      <p:pic>
        <p:nvPicPr>
          <p:cNvPr id="14" name="Audio 13">
            <a:extLst>
              <a:ext uri="{FF2B5EF4-FFF2-40B4-BE49-F238E27FC236}">
                <a16:creationId xmlns:a16="http://schemas.microsoft.com/office/drawing/2014/main" id="{60A88066-949A-A376-00CD-73AF06CE18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13949301"/>
      </p:ext>
    </p:extLst>
  </p:cSld>
  <p:clrMapOvr>
    <a:masterClrMapping/>
  </p:clrMapOvr>
  <mc:AlternateContent xmlns:mc="http://schemas.openxmlformats.org/markup-compatibility/2006">
    <mc:Choice xmlns:p14="http://schemas.microsoft.com/office/powerpoint/2010/main" Requires="p14">
      <p:transition spd="slow" p14:dur="2000" advTm="15262"/>
    </mc:Choice>
    <mc:Fallback>
      <p:transition spd="slow" advTm="15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71443"/>
            <a:ext cx="8520600" cy="4619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DEMO</a:t>
            </a:r>
            <a:endParaRPr dirty="0"/>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3" name="Picture 2">
            <a:extLst>
              <a:ext uri="{FF2B5EF4-FFF2-40B4-BE49-F238E27FC236}">
                <a16:creationId xmlns:a16="http://schemas.microsoft.com/office/drawing/2014/main" id="{3655B723-F1CD-7039-85E9-3D8F20DFBBE8}"/>
              </a:ext>
            </a:extLst>
          </p:cNvPr>
          <p:cNvPicPr>
            <a:picLocks noChangeAspect="1"/>
          </p:cNvPicPr>
          <p:nvPr/>
        </p:nvPicPr>
        <p:blipFill>
          <a:blip r:embed="rId5"/>
          <a:stretch>
            <a:fillRect/>
          </a:stretch>
        </p:blipFill>
        <p:spPr>
          <a:xfrm>
            <a:off x="3419429" y="617220"/>
            <a:ext cx="2305141" cy="4366260"/>
          </a:xfrm>
          <a:prstGeom prst="rect">
            <a:avLst/>
          </a:prstGeom>
        </p:spPr>
      </p:pic>
      <p:pic>
        <p:nvPicPr>
          <p:cNvPr id="13" name="Audio 12">
            <a:extLst>
              <a:ext uri="{FF2B5EF4-FFF2-40B4-BE49-F238E27FC236}">
                <a16:creationId xmlns:a16="http://schemas.microsoft.com/office/drawing/2014/main" id="{802F2F19-D2C5-7F1C-B795-4CD7D300D1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153438018"/>
      </p:ext>
    </p:extLst>
  </p:cSld>
  <p:clrMapOvr>
    <a:masterClrMapping/>
  </p:clrMapOvr>
  <mc:AlternateContent xmlns:mc="http://schemas.openxmlformats.org/markup-compatibility/2006">
    <mc:Choice xmlns:p14="http://schemas.microsoft.com/office/powerpoint/2010/main" Requires="p14">
      <p:transition spd="slow" p14:dur="2000" advTm="11507"/>
    </mc:Choice>
    <mc:Fallback>
      <p:transition spd="slow" advTm="11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86683"/>
            <a:ext cx="8520600" cy="4543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DEMO</a:t>
            </a:r>
            <a:endParaRPr dirty="0"/>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3" name="Picture 2">
            <a:extLst>
              <a:ext uri="{FF2B5EF4-FFF2-40B4-BE49-F238E27FC236}">
                <a16:creationId xmlns:a16="http://schemas.microsoft.com/office/drawing/2014/main" id="{4AE2E524-7BDC-3BA4-ABE4-6E69E7435724}"/>
              </a:ext>
            </a:extLst>
          </p:cNvPr>
          <p:cNvPicPr>
            <a:picLocks noChangeAspect="1"/>
          </p:cNvPicPr>
          <p:nvPr/>
        </p:nvPicPr>
        <p:blipFill>
          <a:blip r:embed="rId5"/>
          <a:stretch>
            <a:fillRect/>
          </a:stretch>
        </p:blipFill>
        <p:spPr>
          <a:xfrm>
            <a:off x="3437345" y="601979"/>
            <a:ext cx="2269310" cy="4454837"/>
          </a:xfrm>
          <a:prstGeom prst="rect">
            <a:avLst/>
          </a:prstGeom>
        </p:spPr>
      </p:pic>
      <p:pic>
        <p:nvPicPr>
          <p:cNvPr id="14" name="Audio 13">
            <a:extLst>
              <a:ext uri="{FF2B5EF4-FFF2-40B4-BE49-F238E27FC236}">
                <a16:creationId xmlns:a16="http://schemas.microsoft.com/office/drawing/2014/main" id="{AFCC2042-53D7-4BF6-4C2D-35AB1DA69B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887866981"/>
      </p:ext>
    </p:extLst>
  </p:cSld>
  <p:clrMapOvr>
    <a:masterClrMapping/>
  </p:clrMapOvr>
  <mc:AlternateContent xmlns:mc="http://schemas.openxmlformats.org/markup-compatibility/2006">
    <mc:Choice xmlns:p14="http://schemas.microsoft.com/office/powerpoint/2010/main" Requires="p14">
      <p:transition spd="slow" p14:dur="2000" advTm="5952"/>
    </mc:Choice>
    <mc:Fallback>
      <p:transition spd="slow" advTm="5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86683"/>
            <a:ext cx="8520600" cy="4314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DEMO</a:t>
            </a:r>
            <a:endParaRPr dirty="0"/>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5" name="Picture 4">
            <a:extLst>
              <a:ext uri="{FF2B5EF4-FFF2-40B4-BE49-F238E27FC236}">
                <a16:creationId xmlns:a16="http://schemas.microsoft.com/office/drawing/2014/main" id="{7470022F-0AE7-2E9E-5DA7-2E32E9A412A8}"/>
              </a:ext>
            </a:extLst>
          </p:cNvPr>
          <p:cNvPicPr>
            <a:picLocks noChangeAspect="1"/>
          </p:cNvPicPr>
          <p:nvPr/>
        </p:nvPicPr>
        <p:blipFill>
          <a:blip r:embed="rId5"/>
          <a:stretch>
            <a:fillRect/>
          </a:stretch>
        </p:blipFill>
        <p:spPr>
          <a:xfrm>
            <a:off x="3433285" y="632460"/>
            <a:ext cx="2277430" cy="4424357"/>
          </a:xfrm>
          <a:prstGeom prst="rect">
            <a:avLst/>
          </a:prstGeom>
        </p:spPr>
      </p:pic>
      <p:pic>
        <p:nvPicPr>
          <p:cNvPr id="11" name="Audio 10">
            <a:extLst>
              <a:ext uri="{FF2B5EF4-FFF2-40B4-BE49-F238E27FC236}">
                <a16:creationId xmlns:a16="http://schemas.microsoft.com/office/drawing/2014/main" id="{C8861A76-E57F-E750-5F99-E475B925231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370668068"/>
      </p:ext>
    </p:extLst>
  </p:cSld>
  <p:clrMapOvr>
    <a:masterClrMapping/>
  </p:clrMapOvr>
  <mc:AlternateContent xmlns:mc="http://schemas.openxmlformats.org/markup-compatibility/2006">
    <mc:Choice xmlns:p14="http://schemas.microsoft.com/office/powerpoint/2010/main" Requires="p14">
      <p:transition spd="slow" p14:dur="2000" advTm="15189"/>
    </mc:Choice>
    <mc:Fallback>
      <p:transition spd="slow" advTm="15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86683"/>
            <a:ext cx="8520600" cy="4467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DEMO</a:t>
            </a:r>
            <a:endParaRPr dirty="0"/>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3" name="Picture 2">
            <a:extLst>
              <a:ext uri="{FF2B5EF4-FFF2-40B4-BE49-F238E27FC236}">
                <a16:creationId xmlns:a16="http://schemas.microsoft.com/office/drawing/2014/main" id="{CCB26C93-866A-D1B2-9999-7C3253BD7249}"/>
              </a:ext>
            </a:extLst>
          </p:cNvPr>
          <p:cNvPicPr>
            <a:picLocks noChangeAspect="1"/>
          </p:cNvPicPr>
          <p:nvPr/>
        </p:nvPicPr>
        <p:blipFill>
          <a:blip r:embed="rId5"/>
          <a:stretch>
            <a:fillRect/>
          </a:stretch>
        </p:blipFill>
        <p:spPr>
          <a:xfrm>
            <a:off x="3443579" y="609600"/>
            <a:ext cx="2256841" cy="4373880"/>
          </a:xfrm>
          <a:prstGeom prst="rect">
            <a:avLst/>
          </a:prstGeom>
        </p:spPr>
      </p:pic>
      <p:pic>
        <p:nvPicPr>
          <p:cNvPr id="11" name="Audio 10">
            <a:extLst>
              <a:ext uri="{FF2B5EF4-FFF2-40B4-BE49-F238E27FC236}">
                <a16:creationId xmlns:a16="http://schemas.microsoft.com/office/drawing/2014/main" id="{4FE7B102-39F4-F62B-6289-C4D9EE97BA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483809780"/>
      </p:ext>
    </p:extLst>
  </p:cSld>
  <p:clrMapOvr>
    <a:masterClrMapping/>
  </p:clrMapOvr>
  <mc:AlternateContent xmlns:mc="http://schemas.openxmlformats.org/markup-compatibility/2006">
    <mc:Choice xmlns:p14="http://schemas.microsoft.com/office/powerpoint/2010/main" Requires="p14">
      <p:transition spd="slow" p14:dur="2000" advTm="8373"/>
    </mc:Choice>
    <mc:Fallback>
      <p:transition spd="slow" advTm="8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190501"/>
            <a:ext cx="8520600" cy="56388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2400" dirty="0"/>
              <a:t>Conclusion</a:t>
            </a:r>
            <a:endParaRPr sz="2400" dirty="0"/>
          </a:p>
        </p:txBody>
      </p:sp>
      <p:sp>
        <p:nvSpPr>
          <p:cNvPr id="110" name="Google Shape;110;p21"/>
          <p:cNvSpPr txBox="1">
            <a:spLocks noGrp="1"/>
          </p:cNvSpPr>
          <p:nvPr>
            <p:ph type="body" idx="1"/>
          </p:nvPr>
        </p:nvSpPr>
        <p:spPr>
          <a:xfrm>
            <a:off x="311700" y="754381"/>
            <a:ext cx="8520600" cy="3814494"/>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2400" b="0" i="0" u="none" strike="noStrike" dirty="0">
                <a:solidFill>
                  <a:srgbClr val="000000"/>
                </a:solidFill>
                <a:effectLst/>
              </a:rPr>
              <a:t>This project detailed the complete object-oriented design of a Flight Ticket Booking System, incorporating comprehensive UML diagrams. From requirement analysis to system design, we used Use Case, Activity, Class, Sequence, and Component diagrams to model user interactions, data flow, and logic. The Deployment Diagram provided a clear view of the physical architecture and how system components are hosted and interact in a real-world environment. Together, these models establish a strong foundation for scalable and reliable system implementation.</a:t>
            </a:r>
            <a:endParaRPr sz="1600" dirty="0"/>
          </a:p>
        </p:txBody>
      </p:sp>
      <p:sp>
        <p:nvSpPr>
          <p:cNvPr id="111" name="Google Shape;111;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22" name="Audio 21">
            <a:extLst>
              <a:ext uri="{FF2B5EF4-FFF2-40B4-BE49-F238E27FC236}">
                <a16:creationId xmlns:a16="http://schemas.microsoft.com/office/drawing/2014/main" id="{B315AB6C-4F4C-0B80-2523-E97D04516C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781"/>
    </mc:Choice>
    <mc:Fallback>
      <p:transition spd="slow" advTm="53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DC57724D-50DA-BDFC-AFD5-C671E8B3AFF5}"/>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EE26C6C9-0E99-E58D-95F0-14DC594C1E7F}"/>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Vision- Ticket booking system</a:t>
            </a:r>
          </a:p>
        </p:txBody>
      </p:sp>
      <p:sp>
        <p:nvSpPr>
          <p:cNvPr id="68" name="Google Shape;68;p15">
            <a:extLst>
              <a:ext uri="{FF2B5EF4-FFF2-40B4-BE49-F238E27FC236}">
                <a16:creationId xmlns:a16="http://schemas.microsoft.com/office/drawing/2014/main" id="{330F3EF1-2E71-0EF3-5DC9-82961E5D431F}"/>
              </a:ext>
            </a:extLst>
          </p:cNvPr>
          <p:cNvSpPr txBox="1">
            <a:spLocks noGrp="1"/>
          </p:cNvSpPr>
          <p:nvPr>
            <p:ph type="body" idx="1"/>
          </p:nvPr>
        </p:nvSpPr>
        <p:spPr>
          <a:xfrm>
            <a:off x="311700" y="1203960"/>
            <a:ext cx="8436060" cy="3390900"/>
          </a:xfrm>
          <a:prstGeom prst="rect">
            <a:avLst/>
          </a:prstGeom>
        </p:spPr>
        <p:txBody>
          <a:bodyPr spcFirstLastPara="1" wrap="square" lIns="91425" tIns="91425" rIns="91425" bIns="91425" anchor="t" anchorCtr="0">
            <a:noAutofit/>
          </a:bodyPr>
          <a:lstStyle/>
          <a:p>
            <a:pPr marL="285750" indent="-285750" algn="just">
              <a:spcAft>
                <a:spcPts val="1600"/>
              </a:spcAft>
              <a:buFont typeface="Wingdings" panose="05000000000000000000" pitchFamily="2" charset="2"/>
              <a:buChar char="q"/>
            </a:pPr>
            <a:r>
              <a:rPr lang="en-US" b="1" dirty="0"/>
              <a:t>Seamless Mobile Experience</a:t>
            </a:r>
            <a:r>
              <a:rPr lang="en-US" dirty="0"/>
              <a:t> – Develop a user-friendly mobile application for Flight Ticket Booking using Java, allowing users to search flights, select seats, and complete bookings effortlessly.</a:t>
            </a:r>
          </a:p>
          <a:p>
            <a:pPr marL="285750" lvl="0" indent="-285750" algn="just" rtl="0">
              <a:spcBef>
                <a:spcPts val="0"/>
              </a:spcBef>
              <a:spcAft>
                <a:spcPts val="1600"/>
              </a:spcAft>
              <a:buFont typeface="Wingdings" panose="05000000000000000000" pitchFamily="2" charset="2"/>
              <a:buChar char="q"/>
            </a:pPr>
            <a:r>
              <a:rPr lang="en-US" b="1" dirty="0"/>
              <a:t>Secure Transactions and Notifications</a:t>
            </a:r>
            <a:r>
              <a:rPr lang="en-US" dirty="0"/>
              <a:t> – Implement robust payment processing and timely notifications to enhance user trust and system reliability.</a:t>
            </a:r>
          </a:p>
          <a:p>
            <a:pPr marL="285750" lvl="0" indent="-285750" algn="just" rtl="0">
              <a:spcBef>
                <a:spcPts val="0"/>
              </a:spcBef>
              <a:spcAft>
                <a:spcPts val="1600"/>
              </a:spcAft>
              <a:buFont typeface="Wingdings" panose="05000000000000000000" pitchFamily="2" charset="2"/>
              <a:buChar char="q"/>
            </a:pPr>
            <a:r>
              <a:rPr lang="en-US" b="1" i="0" u="none" strike="noStrike" dirty="0">
                <a:solidFill>
                  <a:srgbClr val="000000"/>
                </a:solidFill>
                <a:effectLst/>
              </a:rPr>
              <a:t>Enhanced User Trust</a:t>
            </a:r>
            <a:r>
              <a:rPr lang="en-US" b="0" i="0" u="none" strike="noStrike" dirty="0">
                <a:solidFill>
                  <a:srgbClr val="000000"/>
                </a:solidFill>
                <a:effectLst/>
                <a:latin typeface="-webkit-standard"/>
              </a:rPr>
              <a:t> – Integrate secure payment gateways and timely notifications to build credibility and system reliability.</a:t>
            </a:r>
          </a:p>
          <a:p>
            <a:pPr marL="285750" lvl="0" indent="-285750" algn="just" rtl="0">
              <a:spcBef>
                <a:spcPts val="0"/>
              </a:spcBef>
              <a:spcAft>
                <a:spcPts val="1600"/>
              </a:spcAft>
              <a:buFont typeface="Wingdings" panose="05000000000000000000" pitchFamily="2" charset="2"/>
              <a:buChar char="q"/>
            </a:pPr>
            <a:r>
              <a:rPr lang="en-US" b="1" i="0" u="none" strike="noStrike" dirty="0">
                <a:solidFill>
                  <a:srgbClr val="000000"/>
                </a:solidFill>
                <a:effectLst/>
              </a:rPr>
              <a:t>Smart Ticket Management</a:t>
            </a:r>
            <a:r>
              <a:rPr lang="en-US" b="0" i="0" u="none" strike="noStrike" dirty="0">
                <a:solidFill>
                  <a:srgbClr val="000000"/>
                </a:solidFill>
                <a:effectLst/>
                <a:latin typeface="-webkit-standard"/>
              </a:rPr>
              <a:t> – Enable efficient ticket tracking.</a:t>
            </a:r>
            <a:endParaRPr lang="en-US" dirty="0"/>
          </a:p>
          <a:p>
            <a:pPr marL="0" lvl="0" indent="0" algn="l" rtl="0">
              <a:spcBef>
                <a:spcPts val="0"/>
              </a:spcBef>
              <a:spcAft>
                <a:spcPts val="1600"/>
              </a:spcAft>
              <a:buNone/>
            </a:pPr>
            <a:endParaRPr lang="en-US" sz="2000" dirty="0"/>
          </a:p>
        </p:txBody>
      </p:sp>
      <p:sp>
        <p:nvSpPr>
          <p:cNvPr id="69" name="Google Shape;69;p15">
            <a:extLst>
              <a:ext uri="{FF2B5EF4-FFF2-40B4-BE49-F238E27FC236}">
                <a16:creationId xmlns:a16="http://schemas.microsoft.com/office/drawing/2014/main" id="{DE451C06-3451-3827-C795-61E1E7DEC18A}"/>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7" name="Audio 6">
            <a:extLst>
              <a:ext uri="{FF2B5EF4-FFF2-40B4-BE49-F238E27FC236}">
                <a16:creationId xmlns:a16="http://schemas.microsoft.com/office/drawing/2014/main" id="{C378D934-F631-543C-E826-DE76B21668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209068128"/>
      </p:ext>
    </p:extLst>
  </p:cSld>
  <p:clrMapOvr>
    <a:masterClrMapping/>
  </p:clrMapOvr>
  <mc:AlternateContent xmlns:mc="http://schemas.openxmlformats.org/markup-compatibility/2006">
    <mc:Choice xmlns:p14="http://schemas.microsoft.com/office/powerpoint/2010/main" Requires="p14">
      <p:transition spd="slow" p14:dur="2000" advTm="46655"/>
    </mc:Choice>
    <mc:Fallback>
      <p:transition spd="slow" advTm="46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378798"/>
            <a:ext cx="8520600" cy="4587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sp>
        <p:nvSpPr>
          <p:cNvPr id="75" name="Google Shape;75;p16"/>
          <p:cNvSpPr txBox="1">
            <a:spLocks noGrp="1"/>
          </p:cNvSpPr>
          <p:nvPr>
            <p:ph type="body" idx="1"/>
          </p:nvPr>
        </p:nvSpPr>
        <p:spPr>
          <a:xfrm>
            <a:off x="311700" y="1097280"/>
            <a:ext cx="8520600" cy="350519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Wingdings" panose="05000000000000000000" pitchFamily="2" charset="2"/>
              <a:buChar char="q"/>
            </a:pPr>
            <a:r>
              <a:rPr lang="en-US"/>
              <a:t>System Requirements (Use Case &amp; Activity Diagrams)</a:t>
            </a:r>
          </a:p>
          <a:p>
            <a:pPr marL="285750" lvl="0" indent="-285750" algn="l" rtl="0">
              <a:spcBef>
                <a:spcPts val="0"/>
              </a:spcBef>
              <a:spcAft>
                <a:spcPts val="1600"/>
              </a:spcAft>
              <a:buFont typeface="Wingdings" panose="05000000000000000000" pitchFamily="2" charset="2"/>
              <a:buChar char="q"/>
            </a:pPr>
            <a:r>
              <a:rPr lang="en-US"/>
              <a:t>Analysis Model (Robustness Diagram)</a:t>
            </a:r>
          </a:p>
          <a:p>
            <a:pPr marL="285750" lvl="0" indent="-285750" algn="l" rtl="0">
              <a:spcBef>
                <a:spcPts val="0"/>
              </a:spcBef>
              <a:spcAft>
                <a:spcPts val="1600"/>
              </a:spcAft>
              <a:buFont typeface="Wingdings" panose="05000000000000000000" pitchFamily="2" charset="2"/>
              <a:buChar char="q"/>
            </a:pPr>
            <a:r>
              <a:rPr lang="en-US"/>
              <a:t>Architecture Model (Package &amp; Component Diagrams)</a:t>
            </a:r>
          </a:p>
          <a:p>
            <a:pPr marL="285750" lvl="0" indent="-285750" algn="l" rtl="0">
              <a:spcBef>
                <a:spcPts val="0"/>
              </a:spcBef>
              <a:spcAft>
                <a:spcPts val="1600"/>
              </a:spcAft>
              <a:buFont typeface="Wingdings" panose="05000000000000000000" pitchFamily="2" charset="2"/>
              <a:buChar char="q"/>
            </a:pPr>
            <a:r>
              <a:rPr lang="en-US"/>
              <a:t>Design Model (Class, Sequence, and State Diagrams)</a:t>
            </a:r>
          </a:p>
        </p:txBody>
      </p:sp>
      <p:sp>
        <p:nvSpPr>
          <p:cNvPr id="76" name="Google Shape;76;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7" name="Audio 6">
            <a:extLst>
              <a:ext uri="{FF2B5EF4-FFF2-40B4-BE49-F238E27FC236}">
                <a16:creationId xmlns:a16="http://schemas.microsoft.com/office/drawing/2014/main" id="{A784B3AF-E6B3-EB2D-4C31-C56E23E5C3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28"/>
    </mc:Choice>
    <mc:Fallback xmlns="">
      <p:transition spd="slow" advTm="1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215900"/>
            <a:ext cx="8520600" cy="4346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 Diagram </a:t>
            </a:r>
            <a:endParaRPr/>
          </a:p>
        </p:txBody>
      </p:sp>
      <p:sp>
        <p:nvSpPr>
          <p:cNvPr id="83" name="Google Shape;8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5" name="Picture 4">
            <a:extLst>
              <a:ext uri="{FF2B5EF4-FFF2-40B4-BE49-F238E27FC236}">
                <a16:creationId xmlns:a16="http://schemas.microsoft.com/office/drawing/2014/main" id="{CA63A351-7B69-E9E1-86A6-09C89E3782B1}"/>
              </a:ext>
            </a:extLst>
          </p:cNvPr>
          <p:cNvPicPr>
            <a:picLocks noChangeAspect="1"/>
          </p:cNvPicPr>
          <p:nvPr/>
        </p:nvPicPr>
        <p:blipFill>
          <a:blip r:embed="rId5"/>
          <a:stretch>
            <a:fillRect/>
          </a:stretch>
        </p:blipFill>
        <p:spPr>
          <a:xfrm>
            <a:off x="2628900" y="822961"/>
            <a:ext cx="3886200" cy="4104639"/>
          </a:xfrm>
          <a:prstGeom prst="rect">
            <a:avLst/>
          </a:prstGeom>
        </p:spPr>
      </p:pic>
      <p:pic>
        <p:nvPicPr>
          <p:cNvPr id="11" name="Audio 10">
            <a:extLst>
              <a:ext uri="{FF2B5EF4-FFF2-40B4-BE49-F238E27FC236}">
                <a16:creationId xmlns:a16="http://schemas.microsoft.com/office/drawing/2014/main" id="{E58A43FD-2979-95EF-D26B-A449927229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783"/>
    </mc:Choice>
    <mc:Fallback>
      <p:transition spd="slow" advTm="15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a:extLst>
            <a:ext uri="{FF2B5EF4-FFF2-40B4-BE49-F238E27FC236}">
              <a16:creationId xmlns:a16="http://schemas.microsoft.com/office/drawing/2014/main" id="{C58CD7C7-7736-244F-8469-93B421055550}"/>
            </a:ext>
          </a:extLst>
        </p:cNvPr>
        <p:cNvGrpSpPr/>
        <p:nvPr/>
      </p:nvGrpSpPr>
      <p:grpSpPr>
        <a:xfrm>
          <a:off x="0" y="0"/>
          <a:ext cx="0" cy="0"/>
          <a:chOff x="0" y="0"/>
          <a:chExt cx="0" cy="0"/>
        </a:xfrm>
      </p:grpSpPr>
      <p:sp>
        <p:nvSpPr>
          <p:cNvPr id="81" name="Google Shape;81;p17">
            <a:extLst>
              <a:ext uri="{FF2B5EF4-FFF2-40B4-BE49-F238E27FC236}">
                <a16:creationId xmlns:a16="http://schemas.microsoft.com/office/drawing/2014/main" id="{53ABE26E-9716-4351-95C7-F86D87BD504B}"/>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 Diagram </a:t>
            </a:r>
            <a:endParaRPr/>
          </a:p>
        </p:txBody>
      </p:sp>
      <p:sp>
        <p:nvSpPr>
          <p:cNvPr id="82" name="Google Shape;82;p17">
            <a:extLst>
              <a:ext uri="{FF2B5EF4-FFF2-40B4-BE49-F238E27FC236}">
                <a16:creationId xmlns:a16="http://schemas.microsoft.com/office/drawing/2014/main" id="{A09AFE34-DF66-A428-4708-D00B7888BC45}"/>
              </a:ext>
            </a:extLst>
          </p:cNvPr>
          <p:cNvSpPr txBox="1">
            <a:spLocks noGrp="1"/>
          </p:cNvSpPr>
          <p:nvPr>
            <p:ph type="body" idx="1"/>
          </p:nvPr>
        </p:nvSpPr>
        <p:spPr>
          <a:xfrm>
            <a:off x="311700" y="1127759"/>
            <a:ext cx="8520600" cy="3578045"/>
          </a:xfrm>
          <a:prstGeom prst="rect">
            <a:avLst/>
          </a:prstGeom>
        </p:spPr>
        <p:txBody>
          <a:bodyPr spcFirstLastPara="1" wrap="square" lIns="91425" tIns="91425" rIns="91425" bIns="91425" anchor="t" anchorCtr="0">
            <a:noAutofit/>
          </a:bodyPr>
          <a:lstStyle/>
          <a:p>
            <a:pPr marL="0" lvl="0" indent="0" algn="just">
              <a:lnSpc>
                <a:spcPct val="100000"/>
              </a:lnSpc>
              <a:spcAft>
                <a:spcPts val="1600"/>
              </a:spcAft>
              <a:buNone/>
            </a:pPr>
            <a:r>
              <a:rPr lang="en-US" sz="1400" b="1"/>
              <a:t>Purpose:</a:t>
            </a:r>
          </a:p>
          <a:p>
            <a:pPr marL="285750" indent="-285750" algn="just">
              <a:lnSpc>
                <a:spcPct val="100000"/>
              </a:lnSpc>
              <a:spcAft>
                <a:spcPts val="1600"/>
              </a:spcAft>
            </a:pPr>
            <a:r>
              <a:rPr lang="en-US" sz="1400"/>
              <a:t>Defines user interactions with the system.</a:t>
            </a:r>
          </a:p>
          <a:p>
            <a:pPr marL="285750" indent="-285750" algn="just">
              <a:lnSpc>
                <a:spcPct val="100000"/>
              </a:lnSpc>
              <a:spcAft>
                <a:spcPts val="1600"/>
              </a:spcAft>
            </a:pPr>
            <a:r>
              <a:rPr lang="en-US" sz="1400"/>
              <a:t>Identifies key actors and use cases.</a:t>
            </a:r>
          </a:p>
          <a:p>
            <a:pPr marL="0" lvl="0" indent="0" algn="just">
              <a:lnSpc>
                <a:spcPct val="100000"/>
              </a:lnSpc>
              <a:spcAft>
                <a:spcPts val="1600"/>
              </a:spcAft>
              <a:buNone/>
            </a:pPr>
            <a:r>
              <a:rPr lang="en-US" sz="1400" b="1"/>
              <a:t>Key Actors:</a:t>
            </a:r>
          </a:p>
          <a:p>
            <a:pPr marL="285750" indent="-285750" algn="just">
              <a:lnSpc>
                <a:spcPct val="100000"/>
              </a:lnSpc>
              <a:spcAft>
                <a:spcPts val="1600"/>
              </a:spcAft>
            </a:pPr>
            <a:r>
              <a:rPr lang="en-US" sz="1400"/>
              <a:t>User → Searches flights, books tickets, and make payments.</a:t>
            </a:r>
          </a:p>
          <a:p>
            <a:pPr marL="285750" indent="-285750" algn="just">
              <a:lnSpc>
                <a:spcPct val="100000"/>
              </a:lnSpc>
              <a:spcAft>
                <a:spcPts val="1600"/>
              </a:spcAft>
            </a:pPr>
            <a:r>
              <a:rPr lang="en-US" sz="1400"/>
              <a:t>Payment System → Processes transactions.</a:t>
            </a:r>
          </a:p>
          <a:p>
            <a:pPr marL="285750" indent="-285750" algn="just">
              <a:lnSpc>
                <a:spcPct val="100000"/>
              </a:lnSpc>
              <a:spcAft>
                <a:spcPts val="1600"/>
              </a:spcAft>
            </a:pPr>
            <a:r>
              <a:rPr lang="en-US" sz="1400"/>
              <a:t>Notification System → Sends booking confirmations.</a:t>
            </a:r>
          </a:p>
          <a:p>
            <a:pPr marL="0" lvl="0" indent="0" algn="just">
              <a:lnSpc>
                <a:spcPct val="100000"/>
              </a:lnSpc>
              <a:spcAft>
                <a:spcPts val="1600"/>
              </a:spcAft>
              <a:buNone/>
            </a:pPr>
            <a:endParaRPr sz="900" i="1"/>
          </a:p>
        </p:txBody>
      </p:sp>
      <p:sp>
        <p:nvSpPr>
          <p:cNvPr id="83" name="Google Shape;83;p17">
            <a:extLst>
              <a:ext uri="{FF2B5EF4-FFF2-40B4-BE49-F238E27FC236}">
                <a16:creationId xmlns:a16="http://schemas.microsoft.com/office/drawing/2014/main" id="{7300292A-0666-BDF8-3056-C2DBC5AC6EA7}"/>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9" name="Audio 8">
            <a:extLst>
              <a:ext uri="{FF2B5EF4-FFF2-40B4-BE49-F238E27FC236}">
                <a16:creationId xmlns:a16="http://schemas.microsoft.com/office/drawing/2014/main" id="{BF190F18-FEC2-57C7-E378-CF8F869CAB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515528985"/>
      </p:ext>
    </p:extLst>
  </p:cSld>
  <p:clrMapOvr>
    <a:masterClrMapping/>
  </p:clrMapOvr>
  <mc:AlternateContent xmlns:mc="http://schemas.openxmlformats.org/markup-compatibility/2006">
    <mc:Choice xmlns:p14="http://schemas.microsoft.com/office/powerpoint/2010/main" Requires="p14">
      <p:transition spd="slow" p14:dur="2000" advTm="20636"/>
    </mc:Choice>
    <mc:Fallback>
      <p:transition spd="slow" advTm="20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4434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Use Cases</a:t>
            </a:r>
            <a:endParaRPr/>
          </a:p>
        </p:txBody>
      </p:sp>
      <p:sp>
        <p:nvSpPr>
          <p:cNvPr id="89" name="Google Shape;89;p18"/>
          <p:cNvSpPr txBox="1">
            <a:spLocks noGrp="1"/>
          </p:cNvSpPr>
          <p:nvPr>
            <p:ph type="body" idx="1"/>
          </p:nvPr>
        </p:nvSpPr>
        <p:spPr>
          <a:xfrm>
            <a:off x="311700" y="1017724"/>
            <a:ext cx="8580840" cy="3744775"/>
          </a:xfrm>
          <a:prstGeom prst="rect">
            <a:avLst/>
          </a:prstGeom>
        </p:spPr>
        <p:txBody>
          <a:bodyPr spcFirstLastPara="1" wrap="square" lIns="91425" tIns="91425" rIns="91425" bIns="91425" anchor="t" anchorCtr="0">
            <a:noAutofit/>
          </a:bodyPr>
          <a:lstStyle/>
          <a:p>
            <a:pPr marL="285750" indent="-285750" algn="just">
              <a:lnSpc>
                <a:spcPct val="100000"/>
              </a:lnSpc>
              <a:spcAft>
                <a:spcPts val="1600"/>
              </a:spcAft>
            </a:pPr>
            <a:r>
              <a:rPr lang="en-US" sz="1600"/>
              <a:t> Search Flights</a:t>
            </a:r>
          </a:p>
          <a:p>
            <a:pPr marL="285750" indent="-285750" algn="just">
              <a:lnSpc>
                <a:spcPct val="100000"/>
              </a:lnSpc>
              <a:spcAft>
                <a:spcPts val="1600"/>
              </a:spcAft>
            </a:pPr>
            <a:r>
              <a:rPr lang="en-US" sz="1600"/>
              <a:t> Select Flight &amp; Seat</a:t>
            </a:r>
          </a:p>
          <a:p>
            <a:pPr marL="285750" indent="-285750" algn="just">
              <a:lnSpc>
                <a:spcPct val="100000"/>
              </a:lnSpc>
              <a:spcAft>
                <a:spcPts val="1600"/>
              </a:spcAft>
            </a:pPr>
            <a:r>
              <a:rPr lang="en-US" sz="1600"/>
              <a:t> Book Ticket</a:t>
            </a:r>
          </a:p>
          <a:p>
            <a:pPr marL="285750" indent="-285750" algn="just">
              <a:lnSpc>
                <a:spcPct val="100000"/>
              </a:lnSpc>
              <a:spcAft>
                <a:spcPts val="1600"/>
              </a:spcAft>
            </a:pPr>
            <a:r>
              <a:rPr lang="en-US" sz="1600"/>
              <a:t> Make Payment</a:t>
            </a:r>
          </a:p>
          <a:p>
            <a:pPr marL="0" lvl="0" indent="0" algn="l" rtl="0">
              <a:spcBef>
                <a:spcPts val="0"/>
              </a:spcBef>
              <a:spcAft>
                <a:spcPts val="1600"/>
              </a:spcAft>
              <a:buNone/>
            </a:pPr>
            <a:r>
              <a:rPr lang="en-US"/>
              <a:t> </a:t>
            </a:r>
            <a:endParaRPr/>
          </a:p>
        </p:txBody>
      </p:sp>
      <p:sp>
        <p:nvSpPr>
          <p:cNvPr id="90" name="Google Shape;90;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Audio 2">
            <a:extLst>
              <a:ext uri="{FF2B5EF4-FFF2-40B4-BE49-F238E27FC236}">
                <a16:creationId xmlns:a16="http://schemas.microsoft.com/office/drawing/2014/main" id="{DEA7CCDE-CB80-4181-B398-AE598D71DD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85"/>
    </mc:Choice>
    <mc:Fallback xmlns="">
      <p:transition spd="slow" advTm="6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9D0FBE5E-6AF4-183A-E683-7D41ED740AB0}"/>
            </a:ext>
          </a:extLst>
        </p:cNvPr>
        <p:cNvGrpSpPr/>
        <p:nvPr/>
      </p:nvGrpSpPr>
      <p:grpSpPr>
        <a:xfrm>
          <a:off x="0" y="0"/>
          <a:ext cx="0" cy="0"/>
          <a:chOff x="0" y="0"/>
          <a:chExt cx="0" cy="0"/>
        </a:xfrm>
      </p:grpSpPr>
      <p:sp>
        <p:nvSpPr>
          <p:cNvPr id="88" name="Google Shape;88;p18">
            <a:extLst>
              <a:ext uri="{FF2B5EF4-FFF2-40B4-BE49-F238E27FC236}">
                <a16:creationId xmlns:a16="http://schemas.microsoft.com/office/drawing/2014/main" id="{376251AB-651F-76E5-2B3C-21933E372A2A}"/>
              </a:ext>
            </a:extLst>
          </p:cNvPr>
          <p:cNvSpPr txBox="1">
            <a:spLocks noGrp="1"/>
          </p:cNvSpPr>
          <p:nvPr>
            <p:ph type="title"/>
          </p:nvPr>
        </p:nvSpPr>
        <p:spPr>
          <a:xfrm>
            <a:off x="311700" y="215900"/>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Activity Diagram - Booking Process</a:t>
            </a:r>
            <a:endParaRPr dirty="0"/>
          </a:p>
        </p:txBody>
      </p:sp>
      <p:sp>
        <p:nvSpPr>
          <p:cNvPr id="90" name="Google Shape;90;p18">
            <a:extLst>
              <a:ext uri="{FF2B5EF4-FFF2-40B4-BE49-F238E27FC236}">
                <a16:creationId xmlns:a16="http://schemas.microsoft.com/office/drawing/2014/main" id="{DF5B8208-D2E3-A332-D2A1-553A3FDA0B55}"/>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 name="Picture 5">
            <a:extLst>
              <a:ext uri="{FF2B5EF4-FFF2-40B4-BE49-F238E27FC236}">
                <a16:creationId xmlns:a16="http://schemas.microsoft.com/office/drawing/2014/main" id="{93B01F24-6F5A-832D-D907-4E152AA46F53}"/>
              </a:ext>
            </a:extLst>
          </p:cNvPr>
          <p:cNvPicPr>
            <a:picLocks noChangeAspect="1"/>
          </p:cNvPicPr>
          <p:nvPr/>
        </p:nvPicPr>
        <p:blipFill>
          <a:blip r:embed="rId5"/>
          <a:stretch>
            <a:fillRect/>
          </a:stretch>
        </p:blipFill>
        <p:spPr>
          <a:xfrm>
            <a:off x="3093719" y="790936"/>
            <a:ext cx="2857501" cy="4131583"/>
          </a:xfrm>
          <a:prstGeom prst="rect">
            <a:avLst/>
          </a:prstGeom>
        </p:spPr>
      </p:pic>
      <p:pic>
        <p:nvPicPr>
          <p:cNvPr id="3" name="Audio 2">
            <a:extLst>
              <a:ext uri="{FF2B5EF4-FFF2-40B4-BE49-F238E27FC236}">
                <a16:creationId xmlns:a16="http://schemas.microsoft.com/office/drawing/2014/main" id="{4A1AD283-F1C3-D755-1D52-9923FC2092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297195332"/>
      </p:ext>
    </p:extLst>
  </p:cSld>
  <p:clrMapOvr>
    <a:masterClrMapping/>
  </p:clrMapOvr>
  <mc:AlternateContent xmlns:mc="http://schemas.openxmlformats.org/markup-compatibility/2006" xmlns:p14="http://schemas.microsoft.com/office/powerpoint/2010/main">
    <mc:Choice Requires="p14">
      <p:transition spd="slow" p14:dur="2000" advTm="6688"/>
    </mc:Choice>
    <mc:Fallback xmlns="">
      <p:transition spd="slow" advTm="6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Parcel</Template>
  <TotalTime>372</TotalTime>
  <Words>1066</Words>
  <Application>Microsoft Macintosh PowerPoint</Application>
  <PresentationFormat>On-screen Show (16:9)</PresentationFormat>
  <Paragraphs>186</Paragraphs>
  <Slides>37</Slides>
  <Notes>37</Notes>
  <HiddenSlides>0</HiddenSlides>
  <MMClips>37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-webkit-standard</vt:lpstr>
      <vt:lpstr>Arial</vt:lpstr>
      <vt:lpstr>Cambria Math</vt:lpstr>
      <vt:lpstr>Gill Sans MT</vt:lpstr>
      <vt:lpstr>Wingdings</vt:lpstr>
      <vt:lpstr>Parcel</vt:lpstr>
      <vt:lpstr>Ticket Booking System</vt:lpstr>
      <vt:lpstr>Team Intro</vt:lpstr>
      <vt:lpstr>Problem Outline</vt:lpstr>
      <vt:lpstr>Project Vision- Ticket booking system</vt:lpstr>
      <vt:lpstr>Agenda</vt:lpstr>
      <vt:lpstr>Use Case Diagram </vt:lpstr>
      <vt:lpstr>Use Case Diagram </vt:lpstr>
      <vt:lpstr>Key Use Cases</vt:lpstr>
      <vt:lpstr>Activity Diagram - Booking Process</vt:lpstr>
      <vt:lpstr>Activity Diagram - Booking Process</vt:lpstr>
      <vt:lpstr>Explanation</vt:lpstr>
      <vt:lpstr>Robustness Diagram</vt:lpstr>
      <vt:lpstr>Robustness Diagram</vt:lpstr>
      <vt:lpstr>Robustness Diagram</vt:lpstr>
      <vt:lpstr>Package Diagram</vt:lpstr>
      <vt:lpstr>Package Diagram</vt:lpstr>
      <vt:lpstr>Package Diagram</vt:lpstr>
      <vt:lpstr>Component Diagram</vt:lpstr>
      <vt:lpstr>Component Diagram</vt:lpstr>
      <vt:lpstr>Component Diagram</vt:lpstr>
      <vt:lpstr>Class Diagram</vt:lpstr>
      <vt:lpstr>Class Diagram</vt:lpstr>
      <vt:lpstr>Sequence Diagram (5 use cases)</vt:lpstr>
      <vt:lpstr>Sequence Diagram (Use case 1: Search Flight)</vt:lpstr>
      <vt:lpstr>DEPLOYMENT Diagram</vt:lpstr>
      <vt:lpstr>DEPLOYMENT Diagram</vt:lpstr>
      <vt:lpstr>DEMO (App Screenshots) </vt:lpstr>
      <vt:lpstr>DEMO</vt:lpstr>
      <vt:lpstr>DEMO</vt:lpstr>
      <vt:lpstr>DEMO</vt:lpstr>
      <vt:lpstr>DEMO</vt:lpstr>
      <vt:lpstr>DEMO</vt:lpstr>
      <vt:lpstr>DEMO</vt:lpstr>
      <vt:lpstr>DEMO</vt:lpstr>
      <vt:lpstr>DEMO</vt:lpstr>
      <vt:lpstr>DEMO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Acer</dc:creator>
  <cp:lastModifiedBy>Chopra, Jatin</cp:lastModifiedBy>
  <cp:revision>67</cp:revision>
  <dcterms:modified xsi:type="dcterms:W3CDTF">2025-04-10T19:26:17Z</dcterms:modified>
</cp:coreProperties>
</file>